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70" r:id="rId1"/>
    <p:sldMasterId id="2147484683" r:id="rId2"/>
    <p:sldMasterId id="2147484724" r:id="rId3"/>
  </p:sldMasterIdLst>
  <p:notesMasterIdLst>
    <p:notesMasterId r:id="rId31"/>
  </p:notesMasterIdLst>
  <p:sldIdLst>
    <p:sldId id="811" r:id="rId4"/>
    <p:sldId id="1236" r:id="rId5"/>
    <p:sldId id="1045" r:id="rId6"/>
    <p:sldId id="989" r:id="rId7"/>
    <p:sldId id="990" r:id="rId8"/>
    <p:sldId id="991" r:id="rId9"/>
    <p:sldId id="1245" r:id="rId10"/>
    <p:sldId id="468" r:id="rId11"/>
    <p:sldId id="1049" r:id="rId12"/>
    <p:sldId id="1046" r:id="rId13"/>
    <p:sldId id="994" r:id="rId14"/>
    <p:sldId id="1149" r:id="rId15"/>
    <p:sldId id="1150" r:id="rId16"/>
    <p:sldId id="1243" r:id="rId17"/>
    <p:sldId id="1232" r:id="rId18"/>
    <p:sldId id="1224" r:id="rId19"/>
    <p:sldId id="1089" r:id="rId20"/>
    <p:sldId id="1238" r:id="rId21"/>
    <p:sldId id="1137" r:id="rId22"/>
    <p:sldId id="1084" r:id="rId23"/>
    <p:sldId id="1239" r:id="rId24"/>
    <p:sldId id="1153" r:id="rId25"/>
    <p:sldId id="1233" r:id="rId26"/>
    <p:sldId id="1151" r:id="rId27"/>
    <p:sldId id="1242" r:id="rId28"/>
    <p:sldId id="1154" r:id="rId29"/>
    <p:sldId id="830" r:id="rId30"/>
  </p:sldIdLst>
  <p:sldSz cx="12192000" cy="6858000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7F7F7F"/>
    <a:srgbClr val="00B050"/>
    <a:srgbClr val="FF9999"/>
    <a:srgbClr val="FFCCCC"/>
    <a:srgbClr val="FF99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660" autoAdjust="0"/>
  </p:normalViewPr>
  <p:slideViewPr>
    <p:cSldViewPr>
      <p:cViewPr>
        <p:scale>
          <a:sx n="60" d="100"/>
          <a:sy n="60" d="100"/>
        </p:scale>
        <p:origin x="136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3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950" y="739775"/>
            <a:ext cx="658177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noProof="0"/>
              <a:t>Click to edit Master text styles</a:t>
            </a:r>
          </a:p>
          <a:p>
            <a:pPr lvl="1"/>
            <a:r>
              <a:rPr lang="en-US" altLang="fi-FI" noProof="0"/>
              <a:t>Second level</a:t>
            </a:r>
          </a:p>
          <a:p>
            <a:pPr lvl="2"/>
            <a:r>
              <a:rPr lang="en-US" altLang="fi-FI" noProof="0"/>
              <a:t>Third level</a:t>
            </a:r>
          </a:p>
          <a:p>
            <a:pPr lvl="3"/>
            <a:r>
              <a:rPr lang="en-US" altLang="fi-FI" noProof="0"/>
              <a:t>Fourth level</a:t>
            </a:r>
          </a:p>
          <a:p>
            <a:pPr lvl="4"/>
            <a:r>
              <a:rPr lang="en-US" altLang="fi-FI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6C7BAF-F99B-4FCD-91BF-F04C29401648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153496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6C7BAF-F99B-4FCD-91BF-F04C29401648}" type="slidenum">
              <a:rPr lang="en-US" altLang="fi-FI" smtClean="0"/>
              <a:pPr>
                <a:defRPr/>
              </a:pPr>
              <a:t>14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5737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6C7BAF-F99B-4FCD-91BF-F04C29401648}" type="slidenum">
              <a:rPr lang="en-US" altLang="fi-FI" smtClean="0"/>
              <a:pPr>
                <a:defRPr/>
              </a:pPr>
              <a:t>15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40307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62F26-3807-4A43-922C-B409E6DBAEB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823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9D230-B20B-4CFE-BEF4-326E99AB27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241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D2F48-FFF0-4310-BF09-A465E8112C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589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B75FB-3B0C-4480-BE28-05C642E80B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73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37CA-C7D5-43A0-8484-6235DC6BEC53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5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561B4-1097-4434-9325-276EEA7DE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03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C39F8-214B-462F-9E70-7191435AC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63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9CFD0-670A-4317-8756-0E3B93EF5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06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A773F-8AE8-4C55-B811-7F7EC41BE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73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10063-6719-483D-9BD4-191675D46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03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EAB61-2A4F-418D-B42E-42E6E602A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5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D17AE-DCCF-4930-9A40-D13597F4984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0312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84F1F-066D-4B3B-8380-3D427C816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41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14DAF-E33D-45BF-BED1-E02F0E148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79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052E2-3A6A-4534-A3FB-1971600F8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00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4A56D-6FDC-4279-B935-F2CE0EEBB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35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428F-E728-46F4-94E3-99C23E496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53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53C4C-F7C6-40C9-B795-6BD746859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97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390F8-AAA5-42DF-AFBD-869D86A8E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89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18B5E-C6DD-4296-AB5E-47C7A485D1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77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53472-DEE3-4E44-95D5-97C38ED53D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46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9AD1F-A4AE-4257-B769-5395942DD7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9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91DF5-525C-4F0B-9945-ACA9298B0D2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5646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0374-50CF-4CB1-968B-B5703308AA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03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D1FAF-F1CA-4C8B-8589-3A158962A8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42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C0321-B556-4749-85AF-F623C5ACCE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58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C3641-A80C-4577-9FD3-F65123D381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6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DCE82-E643-4716-B3B8-0C30D4100B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39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D4E9F-4D98-4B81-A06A-FB170B347A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68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8DABD-85E7-428A-875D-6D628BE851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18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B3A6D-02FA-4228-8F17-ACEDD7BE52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05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6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6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6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CB1AF00B-CF56-432C-B20A-DBCFF8603B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39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91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6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6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6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76497B01-A275-4858-B1DC-865E63962D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6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A5C7D-A571-465C-97CF-AB51EC5C1CC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855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B75FB-3B0C-4480-BE28-05C642E80B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6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7C612-5092-417F-9C64-BC345C6E683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8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C6CF7-777F-4526-8BE9-E7D32089F2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176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5F291-EE80-43FF-A8D7-4AA227AA57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700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43FFD-99A7-4F79-BF04-6F7B2E059BB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738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25FB-E5C1-46AB-B850-EED1B7FA385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228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57EE483-88F5-4199-B0C1-2EFB090FB3A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0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  <p:sldLayoutId id="2147484755" r:id="rId12"/>
    <p:sldLayoutId id="214748475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D9CC0DC-D58D-4B15-83A8-BC24F32BEB56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172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  <p:sldLayoutId id="2147484691" r:id="rId8"/>
    <p:sldLayoutId id="2147484692" r:id="rId9"/>
    <p:sldLayoutId id="2147484693" r:id="rId10"/>
    <p:sldLayoutId id="2147484694" r:id="rId11"/>
    <p:sldLayoutId id="2147484695" r:id="rId12"/>
    <p:sldLayoutId id="214748469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6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6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6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3E1438-70C1-4206-A9AF-FC5A2818544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5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5" r:id="rId1"/>
    <p:sldLayoutId id="2147484726" r:id="rId2"/>
    <p:sldLayoutId id="2147484727" r:id="rId3"/>
    <p:sldLayoutId id="2147484728" r:id="rId4"/>
    <p:sldLayoutId id="2147484729" r:id="rId5"/>
    <p:sldLayoutId id="2147484730" r:id="rId6"/>
    <p:sldLayoutId id="2147484731" r:id="rId7"/>
    <p:sldLayoutId id="2147484732" r:id="rId8"/>
    <p:sldLayoutId id="2147484733" r:id="rId9"/>
    <p:sldLayoutId id="2147484734" r:id="rId10"/>
    <p:sldLayoutId id="2147484735" r:id="rId11"/>
    <p:sldLayoutId id="2147484736" r:id="rId12"/>
    <p:sldLayoutId id="2147484737" r:id="rId13"/>
    <p:sldLayoutId id="2147484758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ällön paikkamerkki 2"/>
          <p:cNvPicPr>
            <a:picLocks noGrp="1" noChangeAspect="1"/>
          </p:cNvPicPr>
          <p:nvPr>
            <p:ph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4" name="Tekstiruutu 3"/>
          <p:cNvSpPr txBox="1"/>
          <p:nvPr/>
        </p:nvSpPr>
        <p:spPr>
          <a:xfrm>
            <a:off x="479375" y="2365885"/>
            <a:ext cx="11233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6000" b="1" dirty="0">
                <a:solidFill>
                  <a:srgbClr val="FFFFFF"/>
                </a:solidFill>
                <a:latin typeface="Segoe Script" panose="030B0504020000000003" pitchFamily="66" charset="0"/>
                <a:cs typeface="Vijaya" panose="020B0502040204020203" pitchFamily="18" charset="0"/>
              </a:rPr>
              <a:t>Hyvä, paha uni – unettomuuden vaikutukset hyvinvointiin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2495600" y="6021289"/>
            <a:ext cx="720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srgbClr val="FFFFFF"/>
                </a:solidFill>
                <a:latin typeface="Segoe Script" panose="030B0504020000000003" pitchFamily="66" charset="0"/>
                <a:cs typeface="Calibri" panose="020F0502020204030204" pitchFamily="34" charset="0"/>
              </a:rPr>
              <a:t>Timo Partonen, tutkimusprofessori, THL</a:t>
            </a:r>
          </a:p>
        </p:txBody>
      </p:sp>
    </p:spTree>
    <p:extLst>
      <p:ext uri="{BB962C8B-B14F-4D97-AF65-F5344CB8AC3E}">
        <p14:creationId xmlns:p14="http://schemas.microsoft.com/office/powerpoint/2010/main" val="153613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ällön paikkamerkki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99" y="0"/>
            <a:ext cx="5736202" cy="6858000"/>
          </a:xfrm>
        </p:spPr>
      </p:pic>
      <p:sp>
        <p:nvSpPr>
          <p:cNvPr id="2" name="Suorakulmio 1"/>
          <p:cNvSpPr/>
          <p:nvPr/>
        </p:nvSpPr>
        <p:spPr>
          <a:xfrm>
            <a:off x="4079776" y="260648"/>
            <a:ext cx="403244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19784" y="116632"/>
            <a:ext cx="9143999" cy="54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fi-FI" altLang="fi-FI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Riittävästi …</a:t>
            </a:r>
            <a:endParaRPr lang="en-US" altLang="fi-FI" b="1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525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99012"/>
            <a:ext cx="7772400" cy="510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iruutu 12"/>
          <p:cNvSpPr txBox="1"/>
          <p:nvPr/>
        </p:nvSpPr>
        <p:spPr>
          <a:xfrm>
            <a:off x="9226198" y="404653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7–8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6893974" y="3769540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8–10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7692776" y="3947304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7–9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8492802" y="396155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7–9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3028072" y="2852937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14–17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3781128" y="303376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12–15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4558705" y="3246751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11–14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5303912" y="3385251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10–13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6097141" y="3631041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9–11</a:t>
            </a:r>
          </a:p>
        </p:txBody>
      </p:sp>
      <p:sp>
        <p:nvSpPr>
          <p:cNvPr id="14" name="Tekstiruutu 1"/>
          <p:cNvSpPr txBox="1"/>
          <p:nvPr/>
        </p:nvSpPr>
        <p:spPr>
          <a:xfrm>
            <a:off x="96780" y="6464472"/>
            <a:ext cx="852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Sleep</a:t>
            </a:r>
            <a:r>
              <a:rPr lang="fi-FI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Health 2015;1:233-43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i-FI" sz="1400" b="1" dirty="0">
              <a:solidFill>
                <a:srgbClr val="FFFFFF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519784" y="116632"/>
            <a:ext cx="9143999" cy="54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fi-FI" altLang="fi-FI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 mutta mikä on riittävästi?</a:t>
            </a:r>
            <a:endParaRPr lang="en-US" altLang="fi-FI" b="1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3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94" y="1340768"/>
            <a:ext cx="555307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19289" y="274638"/>
            <a:ext cx="84978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fi-FI" altLang="fi-FI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Riittävän pitkälle yöunelle on aikaikkunansa</a:t>
            </a:r>
            <a:br>
              <a:rPr lang="fi-FI" altLang="fi-FI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fi-FI" altLang="fi-FI" sz="2400" b="1" kern="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Sisäinen kello voi myös estää nukahtamasta.</a:t>
            </a:r>
            <a:endParaRPr lang="en-US" altLang="fi-FI" sz="2400" b="1" kern="0" dirty="0">
              <a:solidFill>
                <a:srgbClr val="80808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Suora yhdysviiva 4"/>
          <p:cNvCxnSpPr/>
          <p:nvPr/>
        </p:nvCxnSpPr>
        <p:spPr>
          <a:xfrm>
            <a:off x="2711624" y="2924944"/>
            <a:ext cx="73224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iruutu 1"/>
          <p:cNvSpPr txBox="1"/>
          <p:nvPr/>
        </p:nvSpPr>
        <p:spPr>
          <a:xfrm>
            <a:off x="7825791" y="1772817"/>
            <a:ext cx="1440160" cy="4524315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3166897" y="1772817"/>
            <a:ext cx="1440160" cy="4524315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4130787" y="1386538"/>
            <a:ext cx="44841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kstiruutu 1"/>
          <p:cNvSpPr txBox="1"/>
          <p:nvPr/>
        </p:nvSpPr>
        <p:spPr>
          <a:xfrm>
            <a:off x="98345" y="6474520"/>
            <a:ext cx="852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1980;210:1264-7. </a:t>
            </a:r>
            <a:r>
              <a:rPr lang="fi-FI" sz="1400" b="1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Chronobiol</a:t>
            </a:r>
            <a:r>
              <a:rPr lang="fi-FI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b="1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fi-FI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2015;32:1029-48.</a:t>
            </a:r>
          </a:p>
        </p:txBody>
      </p:sp>
    </p:spTree>
    <p:extLst>
      <p:ext uri="{BB962C8B-B14F-4D97-AF65-F5344CB8AC3E}">
        <p14:creationId xmlns:p14="http://schemas.microsoft.com/office/powerpoint/2010/main" val="1597702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pic>
        <p:nvPicPr>
          <p:cNvPr id="6149" name="Picture 5" descr="story"/>
          <p:cNvPicPr>
            <a:picLocks noChangeAspect="1" noChangeArrowheads="1"/>
          </p:cNvPicPr>
          <p:nvPr/>
        </p:nvPicPr>
        <p:blipFill>
          <a:blip r:embed="rId2">
            <a:lum bright="60000" contrast="-8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0" y="263691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Mitä sisäinen kello tekee?</a:t>
            </a:r>
          </a:p>
        </p:txBody>
      </p:sp>
    </p:spTree>
    <p:extLst>
      <p:ext uri="{BB962C8B-B14F-4D97-AF65-F5344CB8AC3E}">
        <p14:creationId xmlns:p14="http://schemas.microsoft.com/office/powerpoint/2010/main" val="4149547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YP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6089" y="2924944"/>
            <a:ext cx="554461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7615"/>
            <a:ext cx="5292080" cy="3652639"/>
          </a:xfrm>
          <a:prstGeom prst="rect">
            <a:avLst/>
          </a:prstGeom>
        </p:spPr>
      </p:pic>
      <p:sp>
        <p:nvSpPr>
          <p:cNvPr id="5" name="Puolivapaa piirto 4"/>
          <p:cNvSpPr/>
          <p:nvPr/>
        </p:nvSpPr>
        <p:spPr>
          <a:xfrm>
            <a:off x="6500813" y="3429001"/>
            <a:ext cx="3133725" cy="2459167"/>
          </a:xfrm>
          <a:custGeom>
            <a:avLst/>
            <a:gdLst>
              <a:gd name="connsiteX0" fmla="*/ 0 w 3133725"/>
              <a:gd name="connsiteY0" fmla="*/ 123825 h 2459167"/>
              <a:gd name="connsiteX1" fmla="*/ 361950 w 3133725"/>
              <a:gd name="connsiteY1" fmla="*/ 2457450 h 2459167"/>
              <a:gd name="connsiteX2" fmla="*/ 714375 w 3133725"/>
              <a:gd name="connsiteY2" fmla="*/ 533400 h 2459167"/>
              <a:gd name="connsiteX3" fmla="*/ 1000125 w 3133725"/>
              <a:gd name="connsiteY3" fmla="*/ 2438400 h 2459167"/>
              <a:gd name="connsiteX4" fmla="*/ 1352550 w 3133725"/>
              <a:gd name="connsiteY4" fmla="*/ 552450 h 2459167"/>
              <a:gd name="connsiteX5" fmla="*/ 1609725 w 3133725"/>
              <a:gd name="connsiteY5" fmla="*/ 2047875 h 2459167"/>
              <a:gd name="connsiteX6" fmla="*/ 1952625 w 3133725"/>
              <a:gd name="connsiteY6" fmla="*/ 561975 h 2459167"/>
              <a:gd name="connsiteX7" fmla="*/ 2324100 w 3133725"/>
              <a:gd name="connsiteY7" fmla="*/ 1466850 h 2459167"/>
              <a:gd name="connsiteX8" fmla="*/ 2600325 w 3133725"/>
              <a:gd name="connsiteY8" fmla="*/ 571500 h 2459167"/>
              <a:gd name="connsiteX9" fmla="*/ 2914650 w 3133725"/>
              <a:gd name="connsiteY9" fmla="*/ 1419225 h 2459167"/>
              <a:gd name="connsiteX10" fmla="*/ 3133725 w 3133725"/>
              <a:gd name="connsiteY10" fmla="*/ 0 h 245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3725" h="2459167">
                <a:moveTo>
                  <a:pt x="0" y="123825"/>
                </a:moveTo>
                <a:cubicBezTo>
                  <a:pt x="121444" y="1256506"/>
                  <a:pt x="242888" y="2389188"/>
                  <a:pt x="361950" y="2457450"/>
                </a:cubicBezTo>
                <a:cubicBezTo>
                  <a:pt x="481012" y="2525712"/>
                  <a:pt x="608013" y="536575"/>
                  <a:pt x="714375" y="533400"/>
                </a:cubicBezTo>
                <a:cubicBezTo>
                  <a:pt x="820737" y="530225"/>
                  <a:pt x="893763" y="2435225"/>
                  <a:pt x="1000125" y="2438400"/>
                </a:cubicBezTo>
                <a:cubicBezTo>
                  <a:pt x="1106487" y="2441575"/>
                  <a:pt x="1250950" y="617538"/>
                  <a:pt x="1352550" y="552450"/>
                </a:cubicBezTo>
                <a:cubicBezTo>
                  <a:pt x="1454150" y="487363"/>
                  <a:pt x="1509713" y="2046288"/>
                  <a:pt x="1609725" y="2047875"/>
                </a:cubicBezTo>
                <a:cubicBezTo>
                  <a:pt x="1709737" y="2049462"/>
                  <a:pt x="1833563" y="658812"/>
                  <a:pt x="1952625" y="561975"/>
                </a:cubicBezTo>
                <a:cubicBezTo>
                  <a:pt x="2071687" y="465138"/>
                  <a:pt x="2216150" y="1465263"/>
                  <a:pt x="2324100" y="1466850"/>
                </a:cubicBezTo>
                <a:cubicBezTo>
                  <a:pt x="2432050" y="1468438"/>
                  <a:pt x="2501900" y="579438"/>
                  <a:pt x="2600325" y="571500"/>
                </a:cubicBezTo>
                <a:cubicBezTo>
                  <a:pt x="2698750" y="563563"/>
                  <a:pt x="2825750" y="1514475"/>
                  <a:pt x="2914650" y="1419225"/>
                </a:cubicBezTo>
                <a:cubicBezTo>
                  <a:pt x="3003550" y="1323975"/>
                  <a:pt x="3068637" y="661987"/>
                  <a:pt x="3133725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33965" y="6441177"/>
            <a:ext cx="84155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</a:t>
            </a:r>
            <a:r>
              <a:rPr lang="sv-SE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400" b="1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</a:t>
            </a:r>
            <a:r>
              <a:rPr lang="sv-SE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2009;19:848-52.</a:t>
            </a:r>
            <a:endParaRPr lang="fi-FI" sz="1400" b="1" dirty="0">
              <a:solidFill>
                <a:srgbClr val="FFFFFF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uora nuoliyhdysviiva 6"/>
          <p:cNvCxnSpPr/>
          <p:nvPr/>
        </p:nvCxnSpPr>
        <p:spPr>
          <a:xfrm flipH="1">
            <a:off x="6888089" y="1818704"/>
            <a:ext cx="2314649" cy="1538288"/>
          </a:xfrm>
          <a:prstGeom prst="straightConnector1">
            <a:avLst/>
          </a:prstGeom>
          <a:ln>
            <a:solidFill>
              <a:srgbClr val="000000"/>
            </a:solidFill>
            <a:prstDash val="lgDashDot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 flipH="1">
            <a:off x="7248129" y="1839086"/>
            <a:ext cx="1954611" cy="2047115"/>
          </a:xfrm>
          <a:prstGeom prst="straightConnector1">
            <a:avLst/>
          </a:prstGeom>
          <a:ln>
            <a:solidFill>
              <a:srgbClr val="00000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uora nuoliyhdysviiva 14"/>
          <p:cNvCxnSpPr/>
          <p:nvPr/>
        </p:nvCxnSpPr>
        <p:spPr>
          <a:xfrm flipH="1">
            <a:off x="7896201" y="1818704"/>
            <a:ext cx="1306537" cy="2067496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uora nuoliyhdysviiva 15"/>
          <p:cNvCxnSpPr/>
          <p:nvPr/>
        </p:nvCxnSpPr>
        <p:spPr>
          <a:xfrm flipH="1">
            <a:off x="8472265" y="1839086"/>
            <a:ext cx="730472" cy="2047115"/>
          </a:xfrm>
          <a:prstGeom prst="straightConnector1">
            <a:avLst/>
          </a:prstGeom>
          <a:ln>
            <a:solidFill>
              <a:srgbClr val="000000"/>
            </a:solidFill>
            <a:prstDash val="dash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/>
          <p:nvPr/>
        </p:nvCxnSpPr>
        <p:spPr>
          <a:xfrm flipH="1">
            <a:off x="9120337" y="1872978"/>
            <a:ext cx="82401" cy="2013223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uora nuoliyhdysviiva 17"/>
          <p:cNvCxnSpPr/>
          <p:nvPr/>
        </p:nvCxnSpPr>
        <p:spPr>
          <a:xfrm>
            <a:off x="9202738" y="1818704"/>
            <a:ext cx="349647" cy="1538288"/>
          </a:xfrm>
          <a:prstGeom prst="straightConnector1">
            <a:avLst/>
          </a:prstGeom>
          <a:ln>
            <a:solidFill>
              <a:srgbClr val="000000"/>
            </a:solidFill>
            <a:prstDash val="lgDash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uorakulmio 7">
            <a:extLst>
              <a:ext uri="{FF2B5EF4-FFF2-40B4-BE49-F238E27FC236}">
                <a16:creationId xmlns:a16="http://schemas.microsoft.com/office/drawing/2014/main" id="{E01CAF09-FA82-45CF-9C7F-65A3CCE9003E}"/>
              </a:ext>
            </a:extLst>
          </p:cNvPr>
          <p:cNvSpPr/>
          <p:nvPr/>
        </p:nvSpPr>
        <p:spPr>
          <a:xfrm>
            <a:off x="7160151" y="2587848"/>
            <a:ext cx="2778634" cy="4566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80–110 min välein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3259B7BA-AEF4-0D14-7F72-A23139FA4B30}"/>
              </a:ext>
            </a:extLst>
          </p:cNvPr>
          <p:cNvSpPr txBox="1"/>
          <p:nvPr/>
        </p:nvSpPr>
        <p:spPr>
          <a:xfrm>
            <a:off x="9048329" y="1200545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2103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YP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6089" y="2924944"/>
            <a:ext cx="554461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7615"/>
            <a:ext cx="5292080" cy="3652639"/>
          </a:xfrm>
          <a:prstGeom prst="rect">
            <a:avLst/>
          </a:prstGeom>
        </p:spPr>
      </p:pic>
      <p:sp>
        <p:nvSpPr>
          <p:cNvPr id="5" name="Puolivapaa piirto 4"/>
          <p:cNvSpPr/>
          <p:nvPr/>
        </p:nvSpPr>
        <p:spPr>
          <a:xfrm>
            <a:off x="6500813" y="3429001"/>
            <a:ext cx="3133725" cy="2459167"/>
          </a:xfrm>
          <a:custGeom>
            <a:avLst/>
            <a:gdLst>
              <a:gd name="connsiteX0" fmla="*/ 0 w 3133725"/>
              <a:gd name="connsiteY0" fmla="*/ 123825 h 2459167"/>
              <a:gd name="connsiteX1" fmla="*/ 361950 w 3133725"/>
              <a:gd name="connsiteY1" fmla="*/ 2457450 h 2459167"/>
              <a:gd name="connsiteX2" fmla="*/ 714375 w 3133725"/>
              <a:gd name="connsiteY2" fmla="*/ 533400 h 2459167"/>
              <a:gd name="connsiteX3" fmla="*/ 1000125 w 3133725"/>
              <a:gd name="connsiteY3" fmla="*/ 2438400 h 2459167"/>
              <a:gd name="connsiteX4" fmla="*/ 1352550 w 3133725"/>
              <a:gd name="connsiteY4" fmla="*/ 552450 h 2459167"/>
              <a:gd name="connsiteX5" fmla="*/ 1609725 w 3133725"/>
              <a:gd name="connsiteY5" fmla="*/ 2047875 h 2459167"/>
              <a:gd name="connsiteX6" fmla="*/ 1952625 w 3133725"/>
              <a:gd name="connsiteY6" fmla="*/ 561975 h 2459167"/>
              <a:gd name="connsiteX7" fmla="*/ 2324100 w 3133725"/>
              <a:gd name="connsiteY7" fmla="*/ 1466850 h 2459167"/>
              <a:gd name="connsiteX8" fmla="*/ 2600325 w 3133725"/>
              <a:gd name="connsiteY8" fmla="*/ 571500 h 2459167"/>
              <a:gd name="connsiteX9" fmla="*/ 2914650 w 3133725"/>
              <a:gd name="connsiteY9" fmla="*/ 1419225 h 2459167"/>
              <a:gd name="connsiteX10" fmla="*/ 3133725 w 3133725"/>
              <a:gd name="connsiteY10" fmla="*/ 0 h 245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3725" h="2459167">
                <a:moveTo>
                  <a:pt x="0" y="123825"/>
                </a:moveTo>
                <a:cubicBezTo>
                  <a:pt x="121444" y="1256506"/>
                  <a:pt x="242888" y="2389188"/>
                  <a:pt x="361950" y="2457450"/>
                </a:cubicBezTo>
                <a:cubicBezTo>
                  <a:pt x="481012" y="2525712"/>
                  <a:pt x="608013" y="536575"/>
                  <a:pt x="714375" y="533400"/>
                </a:cubicBezTo>
                <a:cubicBezTo>
                  <a:pt x="820737" y="530225"/>
                  <a:pt x="893763" y="2435225"/>
                  <a:pt x="1000125" y="2438400"/>
                </a:cubicBezTo>
                <a:cubicBezTo>
                  <a:pt x="1106487" y="2441575"/>
                  <a:pt x="1250950" y="617538"/>
                  <a:pt x="1352550" y="552450"/>
                </a:cubicBezTo>
                <a:cubicBezTo>
                  <a:pt x="1454150" y="487363"/>
                  <a:pt x="1509713" y="2046288"/>
                  <a:pt x="1609725" y="2047875"/>
                </a:cubicBezTo>
                <a:cubicBezTo>
                  <a:pt x="1709737" y="2049462"/>
                  <a:pt x="1833563" y="658812"/>
                  <a:pt x="1952625" y="561975"/>
                </a:cubicBezTo>
                <a:cubicBezTo>
                  <a:pt x="2071687" y="465138"/>
                  <a:pt x="2216150" y="1465263"/>
                  <a:pt x="2324100" y="1466850"/>
                </a:cubicBezTo>
                <a:cubicBezTo>
                  <a:pt x="2432050" y="1468438"/>
                  <a:pt x="2501900" y="579438"/>
                  <a:pt x="2600325" y="571500"/>
                </a:cubicBezTo>
                <a:cubicBezTo>
                  <a:pt x="2698750" y="563563"/>
                  <a:pt x="2825750" y="1514475"/>
                  <a:pt x="2914650" y="1419225"/>
                </a:cubicBezTo>
                <a:cubicBezTo>
                  <a:pt x="3003550" y="1323975"/>
                  <a:pt x="3068637" y="661987"/>
                  <a:pt x="3133725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33965" y="6441177"/>
            <a:ext cx="84155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</a:t>
            </a:r>
            <a:r>
              <a:rPr lang="sv-SE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400" b="1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</a:t>
            </a:r>
            <a:r>
              <a:rPr lang="sv-SE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2009;19:848-52.</a:t>
            </a:r>
            <a:endParaRPr lang="fi-FI" sz="1400" b="1" dirty="0">
              <a:solidFill>
                <a:srgbClr val="FFFFFF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uora nuoliyhdysviiva 6"/>
          <p:cNvCxnSpPr/>
          <p:nvPr/>
        </p:nvCxnSpPr>
        <p:spPr>
          <a:xfrm flipH="1">
            <a:off x="6888089" y="1818704"/>
            <a:ext cx="2314649" cy="1538288"/>
          </a:xfrm>
          <a:prstGeom prst="straightConnector1">
            <a:avLst/>
          </a:prstGeom>
          <a:ln>
            <a:solidFill>
              <a:srgbClr val="000000"/>
            </a:solidFill>
            <a:prstDash val="lgDashDot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 flipH="1">
            <a:off x="7248129" y="1839086"/>
            <a:ext cx="1954611" cy="2047115"/>
          </a:xfrm>
          <a:prstGeom prst="straightConnector1">
            <a:avLst/>
          </a:prstGeom>
          <a:ln>
            <a:solidFill>
              <a:srgbClr val="00000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uora nuoliyhdysviiva 14"/>
          <p:cNvCxnSpPr/>
          <p:nvPr/>
        </p:nvCxnSpPr>
        <p:spPr>
          <a:xfrm flipH="1">
            <a:off x="7896201" y="1818704"/>
            <a:ext cx="1306537" cy="2067496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uora nuoliyhdysviiva 15"/>
          <p:cNvCxnSpPr/>
          <p:nvPr/>
        </p:nvCxnSpPr>
        <p:spPr>
          <a:xfrm flipH="1">
            <a:off x="8472265" y="1839086"/>
            <a:ext cx="730472" cy="2047115"/>
          </a:xfrm>
          <a:prstGeom prst="straightConnector1">
            <a:avLst/>
          </a:prstGeom>
          <a:ln>
            <a:solidFill>
              <a:srgbClr val="000000"/>
            </a:solidFill>
            <a:prstDash val="dash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/>
          <p:nvPr/>
        </p:nvCxnSpPr>
        <p:spPr>
          <a:xfrm flipH="1">
            <a:off x="9120337" y="1872978"/>
            <a:ext cx="82401" cy="2013223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uora nuoliyhdysviiva 17"/>
          <p:cNvCxnSpPr/>
          <p:nvPr/>
        </p:nvCxnSpPr>
        <p:spPr>
          <a:xfrm>
            <a:off x="9202738" y="1818704"/>
            <a:ext cx="349647" cy="1538288"/>
          </a:xfrm>
          <a:prstGeom prst="straightConnector1">
            <a:avLst/>
          </a:prstGeom>
          <a:ln>
            <a:solidFill>
              <a:srgbClr val="000000"/>
            </a:solidFill>
            <a:prstDash val="lgDash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uorakulmio 7">
            <a:extLst>
              <a:ext uri="{FF2B5EF4-FFF2-40B4-BE49-F238E27FC236}">
                <a16:creationId xmlns:a16="http://schemas.microsoft.com/office/drawing/2014/main" id="{E01CAF09-FA82-45CF-9C7F-65A3CCE9003E}"/>
              </a:ext>
            </a:extLst>
          </p:cNvPr>
          <p:cNvSpPr/>
          <p:nvPr/>
        </p:nvSpPr>
        <p:spPr>
          <a:xfrm>
            <a:off x="7160151" y="2587848"/>
            <a:ext cx="2778634" cy="4566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80–110 min välein</a:t>
            </a:r>
          </a:p>
        </p:txBody>
      </p:sp>
      <p:pic>
        <p:nvPicPr>
          <p:cNvPr id="2" name="Picture 12" descr="1196-1-med">
            <a:extLst>
              <a:ext uri="{FF2B5EF4-FFF2-40B4-BE49-F238E27FC236}">
                <a16:creationId xmlns:a16="http://schemas.microsoft.com/office/drawing/2014/main" id="{8F581B10-4E56-2B3D-4003-933865AAD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36" y="1276832"/>
            <a:ext cx="1071604" cy="108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589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7503" y="1006529"/>
            <a:ext cx="2000225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  <a:p>
            <a:endParaRPr lang="fi-FI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Tekstiruutu 1"/>
          <p:cNvSpPr txBox="1"/>
          <p:nvPr/>
        </p:nvSpPr>
        <p:spPr>
          <a:xfrm>
            <a:off x="119336" y="6469589"/>
            <a:ext cx="88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 </a:t>
            </a:r>
            <a:r>
              <a:rPr lang="fr-FR" sz="1400" b="1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Neurosci</a:t>
            </a:r>
            <a:r>
              <a:rPr lang="fr-FR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2010;13:239-45</a:t>
            </a:r>
            <a:r>
              <a:rPr lang="en-US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nb-NO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 Syst Neurosci 2014;8:126. </a:t>
            </a:r>
            <a:r>
              <a:rPr lang="fr-FR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2016;354:1004-8. Front </a:t>
            </a:r>
            <a:r>
              <a:rPr lang="fr-FR" sz="1400" b="1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Endocrinol</a:t>
            </a:r>
            <a:r>
              <a:rPr lang="fr-FR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2018;9:481.</a:t>
            </a:r>
            <a:endParaRPr lang="fi-FI" sz="1400" b="1" dirty="0">
              <a:solidFill>
                <a:srgbClr val="8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Amp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492904"/>
            <a:ext cx="1409700" cy="219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nature00965-f4">
            <a:extLst>
              <a:ext uri="{FF2B5EF4-FFF2-40B4-BE49-F238E27FC236}">
                <a16:creationId xmlns:a16="http://schemas.microsoft.com/office/drawing/2014/main" id="{49F51374-9278-4364-8B2C-E7391D610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r="55041" b="72436"/>
          <a:stretch/>
        </p:blipFill>
        <p:spPr>
          <a:xfrm>
            <a:off x="1991544" y="836713"/>
            <a:ext cx="2233314" cy="95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Nuoli: Alas 2">
            <a:extLst>
              <a:ext uri="{FF2B5EF4-FFF2-40B4-BE49-F238E27FC236}">
                <a16:creationId xmlns:a16="http://schemas.microsoft.com/office/drawing/2014/main" id="{6638DE2B-3BCA-4C78-8C38-5E50DCA6CA34}"/>
              </a:ext>
            </a:extLst>
          </p:cNvPr>
          <p:cNvSpPr/>
          <p:nvPr/>
        </p:nvSpPr>
        <p:spPr>
          <a:xfrm rot="-1440000">
            <a:off x="1759787" y="476671"/>
            <a:ext cx="360040" cy="72008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ACF1E68-664C-482A-81C1-770F42582434}"/>
              </a:ext>
            </a:extLst>
          </p:cNvPr>
          <p:cNvSpPr txBox="1"/>
          <p:nvPr/>
        </p:nvSpPr>
        <p:spPr>
          <a:xfrm>
            <a:off x="1884884" y="23452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valo</a:t>
            </a:r>
          </a:p>
        </p:txBody>
      </p:sp>
    </p:spTree>
    <p:extLst>
      <p:ext uri="{BB962C8B-B14F-4D97-AF65-F5344CB8AC3E}">
        <p14:creationId xmlns:p14="http://schemas.microsoft.com/office/powerpoint/2010/main" val="2690703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609354"/>
            <a:ext cx="7034149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19336" y="6460879"/>
            <a:ext cx="82081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 b="1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fi-FI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 </a:t>
            </a:r>
            <a:r>
              <a:rPr lang="fi-FI" sz="1400" b="1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Obes</a:t>
            </a:r>
            <a:r>
              <a:rPr lang="fi-FI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i-FI" sz="1400" b="1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Lond</a:t>
            </a:r>
            <a:r>
              <a:rPr lang="fi-FI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2013;37:546-51. </a:t>
            </a:r>
            <a:r>
              <a:rPr lang="da-DK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 J Environ Res Public Health 2016;13:170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Nutrients 2019;11:E2383</a:t>
            </a:r>
            <a:r>
              <a:rPr lang="fi-FI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A2CE315-7064-417F-AC01-F367E0DB2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176" y="312200"/>
            <a:ext cx="5976664" cy="10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fi-FI" altLang="fi-FI" b="1" kern="0" dirty="0">
                <a:latin typeface="Calibri" pitchFamily="34" charset="0"/>
                <a:cs typeface="Calibri" pitchFamily="34" charset="0"/>
              </a:rPr>
              <a:t>Valo tahdittaa sisäisen kellon …</a:t>
            </a:r>
          </a:p>
          <a:p>
            <a:pPr marL="0" indent="0" eaLnBrk="1" hangingPunct="1">
              <a:buNone/>
            </a:pPr>
            <a:r>
              <a:rPr lang="fi-FI" altLang="fi-FI" sz="2400" b="1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… sisäinen kello tahdistaa: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BFB2B56-82BB-4596-B0BC-1A050EF2BFCF}"/>
              </a:ext>
            </a:extLst>
          </p:cNvPr>
          <p:cNvSpPr txBox="1"/>
          <p:nvPr/>
        </p:nvSpPr>
        <p:spPr>
          <a:xfrm>
            <a:off x="7968208" y="838164"/>
            <a:ext cx="3673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fi-FI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Your own</a:t>
            </a:r>
          </a:p>
          <a:p>
            <a:r>
              <a:rPr lang="en-US" altLang="fi-FI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“feeling best” rhythm!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85639D4-3A81-DD1E-BFC7-78B0E4E19694}"/>
              </a:ext>
            </a:extLst>
          </p:cNvPr>
          <p:cNvSpPr txBox="1"/>
          <p:nvPr/>
        </p:nvSpPr>
        <p:spPr>
          <a:xfrm>
            <a:off x="7968208" y="1792271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Nälkä ↑ kello 17–21</a:t>
            </a:r>
          </a:p>
          <a:p>
            <a:pPr>
              <a:spcAft>
                <a:spcPts val="600"/>
              </a:spcAft>
            </a:pPr>
            <a:r>
              <a:rPr lang="fi-FI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- hiilihydraatit, suola.</a:t>
            </a:r>
          </a:p>
          <a:p>
            <a:pPr>
              <a:spcAft>
                <a:spcPts val="600"/>
              </a:spcAft>
            </a:pPr>
            <a:r>
              <a:rPr lang="fi-FI" sz="2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Huonosti nukutun yön jälkeen nälkä tuntuu illalla tavallista voimakkaampana → jos tällöin syö, saa helposti liikaa kaloreita → ylipaino.</a:t>
            </a:r>
          </a:p>
          <a:p>
            <a:pPr>
              <a:spcAft>
                <a:spcPts val="600"/>
              </a:spcAft>
            </a:pPr>
            <a:r>
              <a:rPr lang="fi-FI" sz="2000" b="1" kern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Kylläisyys ↔ (ei kellonaikaa)</a:t>
            </a:r>
          </a:p>
          <a:p>
            <a:pPr>
              <a:spcAft>
                <a:spcPts val="600"/>
              </a:spcAft>
            </a:pPr>
            <a:r>
              <a:rPr lang="fi-FI" sz="2000" b="1" kern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kasvikset.</a:t>
            </a:r>
            <a:endParaRPr lang="fi-FI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51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/>
          <p:cNvSpPr txBox="1"/>
          <p:nvPr/>
        </p:nvSpPr>
        <p:spPr>
          <a:xfrm>
            <a:off x="1895661" y="1625896"/>
            <a:ext cx="8683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Jos </a:t>
            </a:r>
            <a:r>
              <a:rPr lang="fi-FI" sz="2400" i="1" dirty="0">
                <a:latin typeface="Calibri" panose="020F0502020204030204" pitchFamily="34" charset="0"/>
                <a:cs typeface="Calibri" panose="020F0502020204030204" pitchFamily="34" charset="0"/>
              </a:rPr>
              <a:t>yhtä pitkä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yöuni mutta myöhäinen nukkumaanmenoaika + myöhäinen heräämisaika</a:t>
            </a:r>
            <a:r>
              <a:rPr 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niin suurempi vaara: ylipaino, lihavuus, </a:t>
            </a:r>
            <a:r>
              <a:rPr 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niukka liikunta, pitkä ruutuaika, epäterveellinen ruokavalio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Tekstiruutu 1"/>
          <p:cNvSpPr txBox="1"/>
          <p:nvPr/>
        </p:nvSpPr>
        <p:spPr>
          <a:xfrm>
            <a:off x="1895660" y="2819835"/>
            <a:ext cx="8376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Sleep</a:t>
            </a:r>
            <a:r>
              <a:rPr lang="fi-FI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2011;34:1299-307 (n = 2 200, Australia, </a:t>
            </a:r>
            <a:r>
              <a:rPr lang="fi-FI" sz="1400" b="1" dirty="0">
                <a:latin typeface="Calibri" panose="020F0502020204030204" pitchFamily="34" charset="0"/>
                <a:cs typeface="Calibri" panose="020F0502020204030204" pitchFamily="34" charset="0"/>
              </a:rPr>
              <a:t>9–16-vuotiaat</a:t>
            </a:r>
            <a:r>
              <a:rPr lang="fi-FI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oppilaat)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i-FI" sz="1400" b="1" dirty="0">
              <a:solidFill>
                <a:srgbClr val="FFFFFF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1895661" y="3429000"/>
            <a:ext cx="8268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Univaje, </a:t>
            </a:r>
            <a:r>
              <a:rPr 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epäterveellinen ruokavalio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tunnesyöminen, tupakointi, runsas alkoholin käyttö, </a:t>
            </a:r>
            <a:r>
              <a:rPr 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niukka liikunta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pitkä ruutuaika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Unettomuus, painajaiset, depressio, kaamosoireet, verenpainetauti, tyypin 2 diabetes, keuhkoastma, selkäsairaudet, selkäkipu.</a:t>
            </a:r>
          </a:p>
        </p:txBody>
      </p:sp>
      <p:sp>
        <p:nvSpPr>
          <p:cNvPr id="11" name="Tekstiruutu 1"/>
          <p:cNvSpPr txBox="1"/>
          <p:nvPr/>
        </p:nvSpPr>
        <p:spPr>
          <a:xfrm>
            <a:off x="1919535" y="5373217"/>
            <a:ext cx="852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Finriski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2007 ja </a:t>
            </a:r>
            <a:r>
              <a:rPr lang="en-US" sz="1400" b="1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Finriski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2012 (n = 12 825, Suomi, </a:t>
            </a:r>
            <a:r>
              <a:rPr lang="fi-FI" sz="1400" b="1" dirty="0">
                <a:latin typeface="Calibri" panose="020F0502020204030204" pitchFamily="34" charset="0"/>
                <a:cs typeface="Calibri" panose="020F0502020204030204" pitchFamily="34" charset="0"/>
              </a:rPr>
              <a:t>25–74-vuotiaat</a:t>
            </a:r>
            <a:r>
              <a:rPr lang="fi-FI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suomalaiset)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i-FI" sz="1400" b="1" dirty="0">
              <a:solidFill>
                <a:srgbClr val="FFFFFF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C3A59F-D9BD-4567-83FC-FC18AC743498}"/>
              </a:ext>
            </a:extLst>
          </p:cNvPr>
          <p:cNvSpPr txBox="1">
            <a:spLocks/>
          </p:cNvSpPr>
          <p:nvPr/>
        </p:nvSpPr>
        <p:spPr bwMode="auto">
          <a:xfrm>
            <a:off x="1991929" y="315245"/>
            <a:ext cx="820814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i-FI" altLang="fi-FI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Yöunen määrä ja laatu sekä </a:t>
            </a:r>
            <a:r>
              <a:rPr lang="fi-FI" altLang="fi-FI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ajoitus …</a:t>
            </a:r>
          </a:p>
          <a:p>
            <a:pPr algn="l" eaLnBrk="1" hangingPunct="1"/>
            <a:r>
              <a:rPr lang="fi-FI" altLang="fi-FI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… terveysriskit kasaantuvat illanvirkuille.</a:t>
            </a:r>
            <a:endParaRPr lang="fi-FI" altLang="fi-FI" kern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7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19290" y="274639"/>
            <a:ext cx="8497887" cy="123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fi-FI" altLang="fi-FI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Univajeen välittömät haitat ...</a:t>
            </a:r>
            <a:br>
              <a:rPr lang="fi-FI" altLang="fi-FI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fi-FI" altLang="fi-FI" sz="2400" b="1" kern="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... ovat kognitiivisia ja näkyvät töissä sekä kotona.</a:t>
            </a:r>
            <a:endParaRPr lang="en-US" altLang="fi-FI" sz="2400" b="1" kern="0" dirty="0">
              <a:solidFill>
                <a:srgbClr val="80808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2209800" y="1628800"/>
            <a:ext cx="7772400" cy="5040560"/>
          </a:xfrm>
        </p:spPr>
        <p:txBody>
          <a:bodyPr/>
          <a:lstStyle/>
          <a:p>
            <a:r>
              <a:rPr lang="fi-FI" sz="2400" u="sng" dirty="0">
                <a:latin typeface="Calibri" panose="020F0502020204030204" pitchFamily="34" charset="0"/>
              </a:rPr>
              <a:t>Välittömät haitat</a:t>
            </a:r>
            <a:r>
              <a:rPr lang="fi-FI" sz="2400" dirty="0">
                <a:latin typeface="Calibri" panose="020F0502020204030204" pitchFamily="34" charset="0"/>
              </a:rPr>
              <a:t>:</a:t>
            </a:r>
            <a:endParaRPr lang="fi-FI" sz="2000" dirty="0">
              <a:latin typeface="Calibri" panose="020F0502020204030204" pitchFamily="34" charset="0"/>
            </a:endParaRPr>
          </a:p>
          <a:p>
            <a:pPr lvl="1"/>
            <a:r>
              <a:rPr lang="fi-FI" sz="2400" dirty="0">
                <a:latin typeface="Calibri" panose="020F0502020204030204" pitchFamily="34" charset="0"/>
              </a:rPr>
              <a:t>toimintatarmo hiipuu</a:t>
            </a:r>
          </a:p>
          <a:p>
            <a:pPr lvl="1"/>
            <a:r>
              <a:rPr lang="fi-FI" sz="2400" dirty="0">
                <a:latin typeface="Calibri" panose="020F0502020204030204" pitchFamily="34" charset="0"/>
              </a:rPr>
              <a:t>tarkkaavuus huononee</a:t>
            </a:r>
          </a:p>
          <a:p>
            <a:pPr lvl="1"/>
            <a:r>
              <a:rPr lang="fi-FI" sz="2400" dirty="0">
                <a:latin typeface="Calibri" panose="020F0502020204030204" pitchFamily="34" charset="0"/>
              </a:rPr>
              <a:t>keskittymiskyky heikkenee</a:t>
            </a:r>
          </a:p>
          <a:p>
            <a:pPr lvl="1"/>
            <a:r>
              <a:rPr lang="fi-FI" sz="2400" dirty="0">
                <a:latin typeface="Calibri" panose="020F0502020204030204" pitchFamily="34" charset="0"/>
              </a:rPr>
              <a:t>huomiokyky kapenee</a:t>
            </a:r>
          </a:p>
          <a:p>
            <a:pPr lvl="1"/>
            <a:r>
              <a:rPr lang="fi-FI" sz="2400" dirty="0">
                <a:latin typeface="Calibri" panose="020F0502020204030204" pitchFamily="34" charset="0"/>
              </a:rPr>
              <a:t>reaktiot hidastuvat</a:t>
            </a:r>
          </a:p>
          <a:p>
            <a:pPr lvl="1"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</a:rPr>
              <a:t>ärtyneisyys voimistuu.</a:t>
            </a:r>
          </a:p>
          <a:p>
            <a:r>
              <a:rPr lang="fi-FI" sz="2400" u="sng" dirty="0">
                <a:latin typeface="Calibri" panose="020F0502020204030204" pitchFamily="34" charset="0"/>
              </a:rPr>
              <a:t>Välittömät haitat altistavat</a:t>
            </a:r>
            <a:r>
              <a:rPr lang="fi-FI" sz="2400" dirty="0"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fi-FI" sz="2400" dirty="0">
                <a:latin typeface="Calibri" panose="020F0502020204030204" pitchFamily="34" charset="0"/>
              </a:rPr>
              <a:t>riidoille</a:t>
            </a:r>
          </a:p>
          <a:p>
            <a:pPr lvl="1"/>
            <a:r>
              <a:rPr lang="fi-FI" sz="2400" dirty="0">
                <a:latin typeface="Calibri" panose="020F0502020204030204" pitchFamily="34" charset="0"/>
              </a:rPr>
              <a:t>virheille</a:t>
            </a:r>
          </a:p>
          <a:p>
            <a:pPr lvl="1"/>
            <a:r>
              <a:rPr lang="fi-FI" sz="2400" dirty="0">
                <a:latin typeface="Calibri" panose="020F0502020204030204" pitchFamily="34" charset="0"/>
              </a:rPr>
              <a:t>tapaturmille.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068960"/>
            <a:ext cx="4267200" cy="29337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9021688" y="2564904"/>
            <a:ext cx="2402904" cy="3600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6816080" y="2708920"/>
            <a:ext cx="504056" cy="36724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904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58B1BA-2B9F-8254-F8F5-2296EB68D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b="1" dirty="0">
                <a:latin typeface="Calibri" panose="020F0502020204030204" pitchFamily="34" charset="0"/>
                <a:cs typeface="Calibri" panose="020F0502020204030204" pitchFamily="34" charset="0"/>
              </a:rPr>
              <a:t>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B91547-ED6C-495A-F671-5DFEE5D4F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Mitä unessa tapahtuu?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Alkoholin vaikutus uneen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Paljonko tarvitsen unta?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Mitä sisäinen kello tekee?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Miten voisin nukkua paremmin?</a:t>
            </a:r>
          </a:p>
        </p:txBody>
      </p:sp>
    </p:spTree>
    <p:extLst>
      <p:ext uri="{BB962C8B-B14F-4D97-AF65-F5344CB8AC3E}">
        <p14:creationId xmlns:p14="http://schemas.microsoft.com/office/powerpoint/2010/main" val="914845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0"/>
            <a:ext cx="12144672" cy="641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7328" y="6491314"/>
            <a:ext cx="88204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BMJ </a:t>
            </a:r>
            <a:r>
              <a:rPr lang="en-US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2016;355:i5210.</a:t>
            </a:r>
            <a:endParaRPr lang="fi-FI" sz="1400" b="1" dirty="0">
              <a:solidFill>
                <a:srgbClr val="8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127448" y="209909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C000"/>
                </a:solidFill>
                <a:latin typeface="Calibri" panose="020F0502020204030204" pitchFamily="34" charset="0"/>
              </a:rPr>
              <a:t>√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127448" y="3002117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  <a:latin typeface="Calibri" panose="020F0502020204030204" pitchFamily="34" charset="0"/>
              </a:rPr>
              <a:t>√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119336" y="460586"/>
            <a:ext cx="1202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→ tyypin 2 diabetes, </a:t>
            </a:r>
            <a:r>
              <a:rPr lang="fi-FI" sz="3200" b="1" dirty="0">
                <a:solidFill>
                  <a:srgbClr val="FFC000"/>
                </a:solidFill>
                <a:latin typeface="Calibri" panose="020F0502020204030204" pitchFamily="34" charset="0"/>
              </a:rPr>
              <a:t>sepelvaltimotauti jne.</a:t>
            </a:r>
            <a:endParaRPr lang="fi-FI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19336" y="2985869"/>
            <a:ext cx="1202533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119336" y="2099096"/>
            <a:ext cx="12025336" cy="43204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250421CE-F0A7-4AA3-B11B-F93B0034ED9E}"/>
              </a:ext>
            </a:extLst>
          </p:cNvPr>
          <p:cNvSpPr/>
          <p:nvPr/>
        </p:nvSpPr>
        <p:spPr>
          <a:xfrm>
            <a:off x="1415480" y="1412778"/>
            <a:ext cx="6984776" cy="23159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924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/>
          <p:cNvSpPr txBox="1"/>
          <p:nvPr/>
        </p:nvSpPr>
        <p:spPr>
          <a:xfrm>
            <a:off x="1775518" y="5085185"/>
            <a:ext cx="9073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fi-FI" sz="2000" b="1" dirty="0">
                <a:latin typeface="Calibri" panose="020F0502020204030204" pitchFamily="34" charset="0"/>
                <a:cs typeface="Calibri" panose="020F0502020204030204" pitchFamily="34" charset="0"/>
              </a:rPr>
              <a:t>Iltavirkkuus ennakoi huonompaa opintomenestystä, runsaampaa päihteiden käyttöä, suurempaa päivärytmiväsymystä, masennusoireita ja masennussairautta.</a:t>
            </a:r>
          </a:p>
          <a:p>
            <a:pPr>
              <a:spcBef>
                <a:spcPts val="0"/>
              </a:spcBef>
            </a:pPr>
            <a:r>
              <a:rPr lang="fi-FI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Päihteiden käyttö ennakoi suurempaa päivärytmiväsymystä muttei iltavirkkuutta.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847525" y="1340768"/>
            <a:ext cx="8568953" cy="3672408"/>
          </a:xfrm>
        </p:spPr>
      </p:pic>
      <p:sp>
        <p:nvSpPr>
          <p:cNvPr id="9" name="Tekstiruutu 1"/>
          <p:cNvSpPr txBox="1"/>
          <p:nvPr/>
        </p:nvSpPr>
        <p:spPr>
          <a:xfrm>
            <a:off x="1775519" y="6237312"/>
            <a:ext cx="8520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i-FI" sz="1400" b="1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Chronobiol</a:t>
            </a:r>
            <a:r>
              <a:rPr lang="fi-FI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b="1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fi-FI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2015;32:1233-45 (n = 942, eteläinen Ontario, 17–25-vuotiaat oppilaat, vuosiseuranta 3 vuotta).</a:t>
            </a:r>
          </a:p>
          <a:p>
            <a:pPr>
              <a:spcBef>
                <a:spcPts val="0"/>
              </a:spcBef>
            </a:pPr>
            <a:r>
              <a:rPr lang="fi-FI" sz="1400" b="1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Depress</a:t>
            </a:r>
            <a:r>
              <a:rPr lang="fi-FI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b="1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Anxiety</a:t>
            </a:r>
            <a:r>
              <a:rPr lang="fi-FI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2017;34:967-76 (n = 255, pohjoinen Colorado, 11</a:t>
            </a:r>
            <a:r>
              <a:rPr lang="fi-FI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fi-FI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18-vuotiaat oppilaat, seuranta 1 vuosi)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i-FI" sz="1400" b="1" dirty="0">
              <a:solidFill>
                <a:srgbClr val="FFFFFF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847526" y="188640"/>
            <a:ext cx="856895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i-FI" altLang="fi-FI" sz="3200" b="1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Kronotyyppi</a:t>
            </a:r>
            <a:r>
              <a:rPr lang="fi-FI" altLang="fi-FI" sz="32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(aamu-iltavirkku)</a:t>
            </a:r>
            <a:br>
              <a:rPr lang="fi-FI" altLang="fi-FI" sz="32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fi-FI" altLang="fi-FI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Iltavirkkuus ensin → sitten haitat</a:t>
            </a:r>
            <a:r>
              <a:rPr lang="fi-FI" altLang="fi-FI" sz="2400" b="1" kern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fi-FI" altLang="fi-FI" kern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Ellipsi 1"/>
          <p:cNvSpPr/>
          <p:nvPr/>
        </p:nvSpPr>
        <p:spPr>
          <a:xfrm>
            <a:off x="6816080" y="3212976"/>
            <a:ext cx="1080120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Ellipsi 2"/>
          <p:cNvSpPr/>
          <p:nvPr/>
        </p:nvSpPr>
        <p:spPr>
          <a:xfrm>
            <a:off x="5087888" y="3573016"/>
            <a:ext cx="864096" cy="93610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Ellipsi 3"/>
          <p:cNvSpPr/>
          <p:nvPr/>
        </p:nvSpPr>
        <p:spPr>
          <a:xfrm>
            <a:off x="5735961" y="2924945"/>
            <a:ext cx="1217663" cy="131143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7" name="Suora nuoliyhdysviiva 6"/>
          <p:cNvCxnSpPr/>
          <p:nvPr/>
        </p:nvCxnSpPr>
        <p:spPr>
          <a:xfrm flipH="1" flipV="1">
            <a:off x="7707839" y="4239090"/>
            <a:ext cx="283586" cy="54006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969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pic>
        <p:nvPicPr>
          <p:cNvPr id="6149" name="Picture 5" descr="story"/>
          <p:cNvPicPr>
            <a:picLocks noChangeAspect="1" noChangeArrowheads="1"/>
          </p:cNvPicPr>
          <p:nvPr/>
        </p:nvPicPr>
        <p:blipFill>
          <a:blip r:embed="rId2">
            <a:lum bright="60000" contrast="-8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0" y="263691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Miten voisin nukkua paremmin?</a:t>
            </a:r>
          </a:p>
        </p:txBody>
      </p:sp>
    </p:spTree>
    <p:extLst>
      <p:ext uri="{BB962C8B-B14F-4D97-AF65-F5344CB8AC3E}">
        <p14:creationId xmlns:p14="http://schemas.microsoft.com/office/powerpoint/2010/main" val="2752327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332656"/>
            <a:ext cx="7772400" cy="1143000"/>
          </a:xfrm>
        </p:spPr>
        <p:txBody>
          <a:bodyPr/>
          <a:lstStyle/>
          <a:p>
            <a:pPr algn="l" eaLnBrk="1" hangingPunct="1"/>
            <a:r>
              <a:rPr lang="fi-FI" altLang="fi-FI" sz="3200" b="1" dirty="0">
                <a:latin typeface="Calibri" pitchFamily="34" charset="0"/>
                <a:cs typeface="Calibri" pitchFamily="34" charset="0"/>
              </a:rPr>
              <a:t>Kun olen uneton, …</a:t>
            </a:r>
            <a:br>
              <a:rPr lang="fi-FI" altLang="fi-FI" sz="3200" b="1" dirty="0">
                <a:latin typeface="Calibri" pitchFamily="34" charset="0"/>
                <a:cs typeface="Calibri" pitchFamily="34" charset="0"/>
              </a:rPr>
            </a:br>
            <a:r>
              <a:rPr lang="fi-FI" altLang="fi-FI" sz="24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… selvitä ensin perusasia.</a:t>
            </a:r>
            <a:endParaRPr lang="en-US" altLang="fi-FI" sz="2400" b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19256" cy="4709120"/>
          </a:xfrm>
        </p:spPr>
        <p:txBody>
          <a:bodyPr/>
          <a:lstStyle/>
          <a:p>
            <a:pPr marL="0" indent="0">
              <a:buNone/>
            </a:pPr>
            <a:r>
              <a:rPr lang="fi-FI" altLang="fi-FI" b="1" dirty="0">
                <a:latin typeface="Calibri" pitchFamily="34" charset="0"/>
                <a:cs typeface="Calibri" pitchFamily="34" charset="0"/>
              </a:rPr>
              <a:t>Onko ongelmana se, että …</a:t>
            </a:r>
          </a:p>
          <a:p>
            <a:pPr marL="0" indent="0" eaLnBrk="1" hangingPunct="1">
              <a:buNone/>
            </a:pPr>
            <a:r>
              <a:rPr lang="fi-FI" altLang="fi-FI" dirty="0">
                <a:latin typeface="Calibri" pitchFamily="34" charset="0"/>
                <a:cs typeface="Calibri" pitchFamily="34" charset="0"/>
              </a:rPr>
              <a:t>… en halua nukkua tarpeeksi?</a:t>
            </a:r>
          </a:p>
          <a:p>
            <a:pPr marL="0" indent="0" eaLnBrk="1" hangingPunct="1">
              <a:buNone/>
            </a:pPr>
            <a:r>
              <a:rPr lang="fi-FI" altLang="fi-FI" dirty="0">
                <a:latin typeface="Calibri" pitchFamily="34" charset="0"/>
                <a:cs typeface="Calibri" pitchFamily="34" charset="0"/>
              </a:rPr>
              <a:t>… en ehdi nukkua tarpeeksi?</a:t>
            </a:r>
          </a:p>
          <a:p>
            <a:pPr marL="0" indent="0" eaLnBrk="1" hangingPunct="1">
              <a:buNone/>
            </a:pPr>
            <a:r>
              <a:rPr lang="fi-FI" altLang="fi-FI" dirty="0">
                <a:latin typeface="Calibri" pitchFamily="34" charset="0"/>
                <a:cs typeface="Calibri" pitchFamily="34" charset="0"/>
              </a:rPr>
              <a:t>… en saa nukkua tarpeeksi?</a:t>
            </a:r>
          </a:p>
          <a:p>
            <a:pPr marL="0" indent="0" eaLnBrk="1" hangingPunct="1">
              <a:buNone/>
            </a:pPr>
            <a:r>
              <a:rPr lang="fi-FI" altLang="fi-FI" dirty="0">
                <a:latin typeface="Calibri" pitchFamily="34" charset="0"/>
                <a:cs typeface="Calibri" pitchFamily="34" charset="0"/>
              </a:rPr>
              <a:t>… en pysty nukkumaan tarpeeksi?</a:t>
            </a:r>
          </a:p>
          <a:p>
            <a:pPr eaLnBrk="1" hangingPunct="1"/>
            <a:endParaRPr lang="fi-FI" altLang="fi-FI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92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ällön paikkamerkki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09800"/>
            <a:ext cx="4876800" cy="365760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isällön paikkamerkki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290" y="990600"/>
            <a:ext cx="2298086" cy="459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yöristetty suorakulmio 7"/>
          <p:cNvSpPr/>
          <p:nvPr/>
        </p:nvSpPr>
        <p:spPr>
          <a:xfrm rot="-240000">
            <a:off x="8378106" y="5522913"/>
            <a:ext cx="213024" cy="143689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yöristetty suorakulmio 2"/>
          <p:cNvSpPr/>
          <p:nvPr/>
        </p:nvSpPr>
        <p:spPr>
          <a:xfrm rot="-420000">
            <a:off x="7397418" y="4364709"/>
            <a:ext cx="1946009" cy="9769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/>
          <p:cNvSpPr txBox="1"/>
          <p:nvPr/>
        </p:nvSpPr>
        <p:spPr>
          <a:xfrm>
            <a:off x="7470321" y="4653135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10PM - 7AM</a:t>
            </a:r>
          </a:p>
        </p:txBody>
      </p:sp>
      <p:sp>
        <p:nvSpPr>
          <p:cNvPr id="9" name="Sisällön paikkamerkki 1"/>
          <p:cNvSpPr txBox="1">
            <a:spLocks/>
          </p:cNvSpPr>
          <p:nvPr/>
        </p:nvSpPr>
        <p:spPr bwMode="auto">
          <a:xfrm>
            <a:off x="1703513" y="1268760"/>
            <a:ext cx="456121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 err="1">
                <a:latin typeface="Calibri" panose="020F0502020204030204" pitchFamily="34" charset="0"/>
              </a:rPr>
              <a:t>Älylaitteen</a:t>
            </a:r>
            <a:r>
              <a:rPr lang="en-US" sz="2400" b="1" kern="0" dirty="0">
                <a:latin typeface="Calibri" panose="020F0502020204030204" pitchFamily="34" charset="0"/>
              </a:rPr>
              <a:t> </a:t>
            </a:r>
            <a:r>
              <a:rPr lang="en-US" sz="2400" b="1" kern="0" dirty="0" err="1">
                <a:latin typeface="Calibri" panose="020F0502020204030204" pitchFamily="34" charset="0"/>
              </a:rPr>
              <a:t>käyttö</a:t>
            </a:r>
            <a:endParaRPr lang="en-US" sz="2400" b="1" kern="0" dirty="0">
              <a:latin typeface="Calibri" panose="020F0502020204030204" pitchFamily="34" charset="0"/>
            </a:endParaRPr>
          </a:p>
          <a:p>
            <a:pPr lvl="1"/>
            <a:r>
              <a:rPr lang="en-US" sz="2000" b="1" kern="0" dirty="0" err="1">
                <a:latin typeface="Calibri" panose="020F0502020204030204" pitchFamily="34" charset="0"/>
              </a:rPr>
              <a:t>riittämätön</a:t>
            </a:r>
            <a:r>
              <a:rPr lang="en-US" sz="2000" b="1" kern="0" dirty="0">
                <a:latin typeface="Calibri" panose="020F0502020204030204" pitchFamily="34" charset="0"/>
              </a:rPr>
              <a:t> </a:t>
            </a:r>
            <a:r>
              <a:rPr lang="en-US" sz="2000" b="1" kern="0" dirty="0" err="1">
                <a:latin typeface="Calibri" panose="020F0502020204030204" pitchFamily="34" charset="0"/>
              </a:rPr>
              <a:t>yöuni</a:t>
            </a:r>
            <a:r>
              <a:rPr lang="en-US" sz="2000" kern="0" dirty="0">
                <a:latin typeface="Calibri" panose="020F0502020204030204" pitchFamily="34" charset="0"/>
              </a:rPr>
              <a:t> (OR = 2.17; 95%CI = 1.42–3.32)</a:t>
            </a:r>
          </a:p>
          <a:p>
            <a:pPr lvl="1"/>
            <a:r>
              <a:rPr lang="en-US" sz="2000" b="1" kern="0" dirty="0" err="1">
                <a:latin typeface="Calibri" panose="020F0502020204030204" pitchFamily="34" charset="0"/>
              </a:rPr>
              <a:t>huono</a:t>
            </a:r>
            <a:r>
              <a:rPr lang="en-US" sz="2000" b="1" kern="0" dirty="0">
                <a:latin typeface="Calibri" panose="020F0502020204030204" pitchFamily="34" charset="0"/>
              </a:rPr>
              <a:t> </a:t>
            </a:r>
            <a:r>
              <a:rPr lang="en-US" sz="2000" b="1" kern="0" dirty="0" err="1">
                <a:latin typeface="Calibri" panose="020F0502020204030204" pitchFamily="34" charset="0"/>
              </a:rPr>
              <a:t>unenlaatu</a:t>
            </a:r>
            <a:r>
              <a:rPr lang="en-US" sz="2000" kern="0" dirty="0">
                <a:latin typeface="Calibri" panose="020F0502020204030204" pitchFamily="34" charset="0"/>
              </a:rPr>
              <a:t> (OR = 1.46; 95%CI = 1.14–1.88)</a:t>
            </a:r>
          </a:p>
          <a:p>
            <a:pPr lvl="1"/>
            <a:r>
              <a:rPr lang="en-US" sz="2000" b="1" kern="0" dirty="0" err="1">
                <a:latin typeface="Calibri" panose="020F0502020204030204" pitchFamily="34" charset="0"/>
              </a:rPr>
              <a:t>liiallinen</a:t>
            </a:r>
            <a:r>
              <a:rPr lang="en-US" sz="2000" b="1" kern="0" dirty="0">
                <a:latin typeface="Calibri" panose="020F0502020204030204" pitchFamily="34" charset="0"/>
              </a:rPr>
              <a:t> </a:t>
            </a:r>
            <a:r>
              <a:rPr lang="en-US" sz="2000" b="1" kern="0" dirty="0" err="1">
                <a:latin typeface="Calibri" panose="020F0502020204030204" pitchFamily="34" charset="0"/>
              </a:rPr>
              <a:t>päiväväsymys</a:t>
            </a:r>
            <a:r>
              <a:rPr lang="en-US" sz="2000" kern="0" dirty="0">
                <a:latin typeface="Calibri" panose="020F0502020204030204" pitchFamily="34" charset="0"/>
              </a:rPr>
              <a:t> (OR = 2.72; 95%CI = 1.32–5.61).</a:t>
            </a:r>
          </a:p>
          <a:p>
            <a:r>
              <a:rPr lang="en-US" sz="2400" b="1" kern="0" dirty="0" err="1">
                <a:latin typeface="Calibri" panose="020F0502020204030204" pitchFamily="34" charset="0"/>
              </a:rPr>
              <a:t>Älylaite</a:t>
            </a:r>
            <a:r>
              <a:rPr lang="en-US" sz="2400" b="1" kern="0" dirty="0">
                <a:latin typeface="Calibri" panose="020F0502020204030204" pitchFamily="34" charset="0"/>
              </a:rPr>
              <a:t> </a:t>
            </a:r>
            <a:r>
              <a:rPr lang="en-US" sz="2400" b="1" kern="0" dirty="0" err="1">
                <a:latin typeface="Calibri" panose="020F0502020204030204" pitchFamily="34" charset="0"/>
              </a:rPr>
              <a:t>ilman</a:t>
            </a:r>
            <a:r>
              <a:rPr lang="en-US" sz="2400" b="1" kern="0" dirty="0">
                <a:latin typeface="Calibri" panose="020F0502020204030204" pitchFamily="34" charset="0"/>
              </a:rPr>
              <a:t> </a:t>
            </a:r>
            <a:r>
              <a:rPr lang="en-US" sz="2400" b="1" kern="0" dirty="0" err="1">
                <a:latin typeface="Calibri" panose="020F0502020204030204" pitchFamily="34" charset="0"/>
              </a:rPr>
              <a:t>käyttöäkin</a:t>
            </a:r>
            <a:endParaRPr lang="en-US" sz="2400" b="1" kern="0" dirty="0">
              <a:latin typeface="Calibri" panose="020F0502020204030204" pitchFamily="34" charset="0"/>
            </a:endParaRPr>
          </a:p>
          <a:p>
            <a:pPr lvl="1"/>
            <a:r>
              <a:rPr lang="en-US" sz="2000" b="1" kern="0" dirty="0" err="1">
                <a:latin typeface="Calibri" panose="020F0502020204030204" pitchFamily="34" charset="0"/>
              </a:rPr>
              <a:t>riittämätön</a:t>
            </a:r>
            <a:r>
              <a:rPr lang="en-US" sz="2000" b="1" kern="0" dirty="0">
                <a:latin typeface="Calibri" panose="020F0502020204030204" pitchFamily="34" charset="0"/>
              </a:rPr>
              <a:t> </a:t>
            </a:r>
            <a:r>
              <a:rPr lang="en-US" sz="2000" b="1" kern="0" dirty="0" err="1">
                <a:latin typeface="Calibri" panose="020F0502020204030204" pitchFamily="34" charset="0"/>
              </a:rPr>
              <a:t>yöuni</a:t>
            </a:r>
            <a:r>
              <a:rPr lang="en-US" sz="2000" kern="0" dirty="0">
                <a:latin typeface="Calibri" panose="020F0502020204030204" pitchFamily="34" charset="0"/>
              </a:rPr>
              <a:t> (OR = 1.79; 95%CI = 1.39–2.31)</a:t>
            </a:r>
          </a:p>
          <a:p>
            <a:pPr lvl="1"/>
            <a:r>
              <a:rPr lang="en-US" sz="2000" b="1" kern="0" dirty="0" err="1">
                <a:latin typeface="Calibri" panose="020F0502020204030204" pitchFamily="34" charset="0"/>
              </a:rPr>
              <a:t>huono</a:t>
            </a:r>
            <a:r>
              <a:rPr lang="en-US" sz="2000" b="1" kern="0" dirty="0">
                <a:latin typeface="Calibri" panose="020F0502020204030204" pitchFamily="34" charset="0"/>
              </a:rPr>
              <a:t> </a:t>
            </a:r>
            <a:r>
              <a:rPr lang="en-US" sz="2000" b="1" kern="0" dirty="0" err="1">
                <a:latin typeface="Calibri" panose="020F0502020204030204" pitchFamily="34" charset="0"/>
              </a:rPr>
              <a:t>unenlaatu</a:t>
            </a:r>
            <a:r>
              <a:rPr lang="en-US" sz="2000" kern="0" dirty="0">
                <a:latin typeface="Calibri" panose="020F0502020204030204" pitchFamily="34" charset="0"/>
              </a:rPr>
              <a:t> (OR = 1.53; 95%CI = 1.11–2.10)</a:t>
            </a:r>
          </a:p>
          <a:p>
            <a:pPr lvl="1"/>
            <a:r>
              <a:rPr lang="en-US" sz="2000" b="1" kern="0" dirty="0" err="1">
                <a:latin typeface="Calibri" panose="020F0502020204030204" pitchFamily="34" charset="0"/>
              </a:rPr>
              <a:t>liiallinen</a:t>
            </a:r>
            <a:r>
              <a:rPr lang="en-US" sz="2000" b="1" kern="0" dirty="0">
                <a:latin typeface="Calibri" panose="020F0502020204030204" pitchFamily="34" charset="0"/>
              </a:rPr>
              <a:t> </a:t>
            </a:r>
            <a:r>
              <a:rPr lang="en-US" sz="2000" b="1" kern="0" dirty="0" err="1">
                <a:latin typeface="Calibri" panose="020F0502020204030204" pitchFamily="34" charset="0"/>
              </a:rPr>
              <a:t>päiväväsymys</a:t>
            </a:r>
            <a:r>
              <a:rPr lang="en-US" sz="2000" kern="0" dirty="0">
                <a:latin typeface="Calibri" panose="020F0502020204030204" pitchFamily="34" charset="0"/>
              </a:rPr>
              <a:t> (OR = 2.27; 95%CI = 1.54–3.35).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919290" y="274639"/>
            <a:ext cx="8497887" cy="123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fi-FI" altLang="fi-FI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Älylaite makuuhuoneessa ...</a:t>
            </a:r>
            <a:br>
              <a:rPr lang="fi-FI" altLang="fi-FI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fi-FI" altLang="fi-FI" sz="2400" b="1" kern="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... vs. älylaitetta ei makuuhuoneessa.</a:t>
            </a:r>
            <a:endParaRPr lang="en-US" altLang="fi-FI" sz="2400" b="1" kern="0" dirty="0">
              <a:solidFill>
                <a:srgbClr val="80808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kstiruutu 1"/>
          <p:cNvSpPr txBox="1"/>
          <p:nvPr/>
        </p:nvSpPr>
        <p:spPr>
          <a:xfrm>
            <a:off x="120164" y="6506424"/>
            <a:ext cx="852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JAMA </a:t>
            </a:r>
            <a:r>
              <a:rPr lang="fi-FI" sz="1400" b="1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</a:t>
            </a:r>
            <a:r>
              <a:rPr lang="fi-FI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2016;170:1202-8 </a:t>
            </a:r>
            <a:r>
              <a:rPr lang="fi-FI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 = 125 198, 6</a:t>
            </a:r>
            <a:r>
              <a:rPr lang="fi-FI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fi-FI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20-vuotiaita, meta-analyysi k = 20)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i-FI" sz="1400" b="1" dirty="0">
              <a:solidFill>
                <a:srgbClr val="FFFFFF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91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288058"/>
            <a:ext cx="8280920" cy="908694"/>
          </a:xfrm>
        </p:spPr>
        <p:txBody>
          <a:bodyPr/>
          <a:lstStyle/>
          <a:p>
            <a:pPr algn="l" eaLnBrk="1" hangingPunct="1"/>
            <a:r>
              <a:rPr lang="fi-FI" sz="3200" b="1" dirty="0">
                <a:latin typeface="Calibri" panose="020F0502020204030204" pitchFamily="34" charset="0"/>
                <a:cs typeface="Calibri" panose="020F0502020204030204" pitchFamily="34" charset="0"/>
              </a:rPr>
              <a:t>Sisäistä kelloa voi itse säätää</a:t>
            </a:r>
            <a:br>
              <a:rPr lang="fi-FI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536" y="892969"/>
            <a:ext cx="6264696" cy="5611279"/>
          </a:xfrm>
          <a:noFill/>
        </p:spPr>
      </p:pic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6651169" y="1855423"/>
            <a:ext cx="1079500" cy="863600"/>
          </a:xfrm>
          <a:prstGeom prst="ellips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92D050"/>
              </a:solidFill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4905903" y="1834831"/>
            <a:ext cx="1006475" cy="863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3211057" y="3882711"/>
            <a:ext cx="576064" cy="50405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92D050"/>
              </a:solidFill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6551953" y="3882711"/>
            <a:ext cx="176365" cy="50405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92D050"/>
              </a:solidFill>
            </a:endParaRPr>
          </a:p>
        </p:txBody>
      </p:sp>
      <p:sp>
        <p:nvSpPr>
          <p:cNvPr id="15" name="Tekstiruutu 1"/>
          <p:cNvSpPr txBox="1"/>
          <p:nvPr/>
        </p:nvSpPr>
        <p:spPr>
          <a:xfrm>
            <a:off x="119336" y="6513376"/>
            <a:ext cx="10513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Lancet 2007;369:1117-29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J </a:t>
            </a:r>
            <a:r>
              <a:rPr lang="en-US" sz="1400" b="1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Physiol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2012;590:3035-45. J </a:t>
            </a:r>
            <a:r>
              <a:rPr lang="en-US" sz="1400" b="1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Physiol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2019;597:2253-68. Lancet 2022;400:1061-78. Nat </a:t>
            </a:r>
            <a:r>
              <a:rPr lang="en-US" sz="1400" b="1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2023;14:930. </a:t>
            </a:r>
            <a:endParaRPr lang="fi-FI" sz="1400" b="1" dirty="0">
              <a:solidFill>
                <a:srgbClr val="FFFFFF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3791744" y="3882711"/>
            <a:ext cx="2376264" cy="50405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/>
          <p:cNvSpPr/>
          <p:nvPr/>
        </p:nvSpPr>
        <p:spPr>
          <a:xfrm>
            <a:off x="6745327" y="3882711"/>
            <a:ext cx="985342" cy="50405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709775F-24A7-4FE9-9512-4B7DF83AF808}"/>
              </a:ext>
            </a:extLst>
          </p:cNvPr>
          <p:cNvSpPr txBox="1"/>
          <p:nvPr/>
        </p:nvSpPr>
        <p:spPr>
          <a:xfrm>
            <a:off x="5537881" y="1283207"/>
            <a:ext cx="994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Sleep time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F17550B-F725-403A-A888-C34D54F92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377" y="1280553"/>
            <a:ext cx="3328247" cy="3093632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96B67048-49FA-32CB-6A9F-60BCBBC5E1A9}"/>
              </a:ext>
            </a:extLst>
          </p:cNvPr>
          <p:cNvSpPr txBox="1"/>
          <p:nvPr/>
        </p:nvSpPr>
        <p:spPr>
          <a:xfrm>
            <a:off x="8392096" y="4457986"/>
            <a:ext cx="3464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BlinkMacSystemFont"/>
              </a:rPr>
              <a:t>After the age of 45 years, 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concerning cardiovascular disease mortality, it is best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to have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&gt;50% of daily MVPA during 11:00–17:00.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7974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/>
          <p:cNvGraphicFramePr>
            <a:graphicFrameLocks noGrp="1"/>
          </p:cNvGraphicFramePr>
          <p:nvPr>
            <p:ph/>
          </p:nvPr>
        </p:nvGraphicFramePr>
        <p:xfrm>
          <a:off x="2207568" y="1268760"/>
          <a:ext cx="7772400" cy="48209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4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anose="020F0502020204030204" pitchFamily="34" charset="0"/>
                        </a:rPr>
                        <a:t>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anose="020F0502020204030204" pitchFamily="34" charset="0"/>
                        </a:rPr>
                        <a:t>Ohje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anose="020F0502020204030204" pitchFamily="34" charset="0"/>
                        </a:rPr>
                        <a:t>Herätys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anose="020F0502020204030204" pitchFamily="34" charset="0"/>
                        </a:rPr>
                        <a:t>Yritä herätä 2–3 tuntia tavallista aikaisemmin.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anose="020F0502020204030204" pitchFamily="34" charset="0"/>
                        </a:rPr>
                        <a:t>Oleskele aamuisin mahdollisimman paljon ulkona valossa.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anose="020F0502020204030204" pitchFamily="34" charset="0"/>
                        </a:rPr>
                        <a:t>Unirytmi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anose="020F0502020204030204" pitchFamily="34" charset="0"/>
                        </a:rPr>
                        <a:t>Pidä unirytmi samana (±15/30 min) arkena ja vapaalla.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anose="020F0502020204030204" pitchFamily="34" charset="0"/>
                        </a:rPr>
                        <a:t>Nukkumaan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anose="020F0502020204030204" pitchFamily="34" charset="0"/>
                        </a:rPr>
                        <a:t>Yritä käydä nukkumaan 2–3 tuntia tavallista aikaisemmin.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anose="020F0502020204030204" pitchFamily="34" charset="0"/>
                        </a:rPr>
                        <a:t>Vältä valossa</a:t>
                      </a:r>
                      <a:r>
                        <a:rPr lang="fi-FI" sz="1800" baseline="0" dirty="0">
                          <a:latin typeface="Calibri" panose="020F0502020204030204" pitchFamily="34" charset="0"/>
                        </a:rPr>
                        <a:t> oleskelua iltaisin.</a:t>
                      </a:r>
                      <a:endParaRPr lang="fi-FI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anose="020F0502020204030204" pitchFamily="34" charset="0"/>
                        </a:rPr>
                        <a:t>Ruokailu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anose="020F0502020204030204" pitchFamily="34" charset="0"/>
                        </a:rPr>
                        <a:t>Pidä ateriarytmi säännöllisenä.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anose="020F0502020204030204" pitchFamily="34" charset="0"/>
                        </a:rPr>
                        <a:t>Syö aamupala mahdollisimman pian heräämisen jälkeen.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1" dirty="0">
                          <a:latin typeface="Calibri" panose="020F0502020204030204" pitchFamily="34" charset="0"/>
                        </a:rPr>
                        <a:t>Syö lounas joka päivä samaan aikaan.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anose="020F0502020204030204" pitchFamily="34" charset="0"/>
                        </a:rPr>
                        <a:t>Älä syö päivällistä kello 19 jälkeen.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anose="020F0502020204030204" pitchFamily="34" charset="0"/>
                        </a:rPr>
                        <a:t>Kofeiini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anose="020F0502020204030204" pitchFamily="34" charset="0"/>
                        </a:rPr>
                        <a:t>Älä juo kofeiinipitoisia juomia kello 15 jälkeen.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anose="020F0502020204030204" pitchFamily="34" charset="0"/>
                        </a:rPr>
                        <a:t>Päiväunet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anose="020F0502020204030204" pitchFamily="34" charset="0"/>
                        </a:rPr>
                        <a:t>Älä nuku</a:t>
                      </a:r>
                      <a:r>
                        <a:rPr lang="fi-FI" sz="1800" baseline="0" dirty="0">
                          <a:latin typeface="Calibri" panose="020F0502020204030204" pitchFamily="34" charset="0"/>
                        </a:rPr>
                        <a:t> päiväunia kello 16 jälkeen.</a:t>
                      </a:r>
                      <a:endParaRPr lang="fi-FI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anose="020F0502020204030204" pitchFamily="34" charset="0"/>
                        </a:rPr>
                        <a:t>Liikunta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anose="020F0502020204030204" pitchFamily="34" charset="0"/>
                        </a:rPr>
                        <a:t>Jos harrastat liikuntaa, niin ajoita</a:t>
                      </a:r>
                      <a:r>
                        <a:rPr lang="fi-FI" sz="1800" baseline="0" dirty="0">
                          <a:latin typeface="Calibri" panose="020F0502020204030204" pitchFamily="34" charset="0"/>
                        </a:rPr>
                        <a:t> liikunta aamuun.</a:t>
                      </a:r>
                      <a:endParaRPr lang="fi-FI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kstiruutu 1"/>
          <p:cNvSpPr txBox="1"/>
          <p:nvPr/>
        </p:nvSpPr>
        <p:spPr>
          <a:xfrm>
            <a:off x="119336" y="6515471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Sleep Med 2019;60:236-47 (22 healthy individuals, aged 21.3 ± 3.3 years, </a:t>
            </a:r>
            <a:r>
              <a:rPr lang="en-US" sz="1400" b="1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MSFsc</a:t>
            </a:r>
            <a:r>
              <a:rPr lang="en-US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06:52 ± 00:17 h).</a:t>
            </a:r>
            <a:endParaRPr lang="fi-FI" sz="1400" b="1" dirty="0">
              <a:solidFill>
                <a:srgbClr val="8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992314" y="188640"/>
            <a:ext cx="820814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fi-FI" altLang="fi-FI" b="1" kern="0" dirty="0">
                <a:latin typeface="Calibri" pitchFamily="34" charset="0"/>
                <a:cs typeface="Calibri" pitchFamily="34" charset="0"/>
              </a:rPr>
              <a:t>Päivärytmin aikaistaminen tuottaa hyötyjä</a:t>
            </a:r>
            <a:br>
              <a:rPr lang="fi-FI" altLang="fi-FI" b="1" kern="0" dirty="0">
                <a:latin typeface="Calibri" pitchFamily="34" charset="0"/>
                <a:cs typeface="Calibri" pitchFamily="34" charset="0"/>
              </a:rPr>
            </a:br>
            <a:r>
              <a:rPr lang="fi-FI" altLang="fi-FI" sz="1600" b="1" dirty="0">
                <a:solidFill>
                  <a:schemeClr val="bg2"/>
                </a:solidFill>
                <a:latin typeface="Calibri" panose="020F0502020204030204" pitchFamily="34" charset="0"/>
              </a:rPr>
              <a:t>Stressi ja masennusoireet lievenevät, reaktionopeus ja fyysinen suoritusvoima paranevat</a:t>
            </a:r>
            <a:r>
              <a:rPr lang="fi-FI" altLang="fi-FI" sz="1600" b="1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1655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1925"/>
            <a:ext cx="533400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7C09CDFA-DB1A-965C-C681-D342389CB6C6}"/>
              </a:ext>
            </a:extLst>
          </p:cNvPr>
          <p:cNvSpPr txBox="1"/>
          <p:nvPr/>
        </p:nvSpPr>
        <p:spPr>
          <a:xfrm>
            <a:off x="3429001" y="6542186"/>
            <a:ext cx="5403304" cy="315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https://www.terveyskirjasto.fi/sisalto/lisaa-unta-kiireen-lyhyt-historia</a:t>
            </a:r>
            <a:endParaRPr lang="fi-FI" sz="1400" b="1" dirty="0">
              <a:solidFill>
                <a:srgbClr val="FFFFFF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4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pic>
        <p:nvPicPr>
          <p:cNvPr id="6149" name="Picture 5" descr="story"/>
          <p:cNvPicPr>
            <a:picLocks noChangeAspect="1" noChangeArrowheads="1"/>
          </p:cNvPicPr>
          <p:nvPr/>
        </p:nvPicPr>
        <p:blipFill>
          <a:blip r:embed="rId2">
            <a:lum bright="60000" contrast="-8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0" y="263691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Mitä unessa tapahtuu?</a:t>
            </a:r>
          </a:p>
        </p:txBody>
      </p:sp>
    </p:spTree>
    <p:extLst>
      <p:ext uri="{BB962C8B-B14F-4D97-AF65-F5344CB8AC3E}">
        <p14:creationId xmlns:p14="http://schemas.microsoft.com/office/powerpoint/2010/main" val="192231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nature04283-f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1544" y="1196753"/>
            <a:ext cx="8208912" cy="53278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1847850" y="1156743"/>
            <a:ext cx="8569325" cy="2855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i-FI" altLang="fi-FI" sz="28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i-FI" altLang="fi-FI" sz="28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i-FI" altLang="fi-FI" sz="28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i-FI" altLang="fi-FI" sz="28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fi-FI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7876" name="Picture 4" descr="LOTR78_Prolo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695881"/>
            <a:ext cx="2376264" cy="232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7" name="Picture 5" descr="2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265" y="1698135"/>
            <a:ext cx="2376264" cy="232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8" name="Picture 6" descr="891028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70" y="1704780"/>
            <a:ext cx="2376264" cy="230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775520" y="5301208"/>
            <a:ext cx="871296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 dirty="0">
              <a:solidFill>
                <a:srgbClr val="000000"/>
              </a:solidFill>
            </a:endParaRPr>
          </a:p>
          <a:p>
            <a:endParaRPr lang="fi-FI" dirty="0">
              <a:solidFill>
                <a:srgbClr val="000000"/>
              </a:solidFill>
            </a:endParaRPr>
          </a:p>
          <a:p>
            <a:endParaRPr lang="fi-FI" dirty="0">
              <a:solidFill>
                <a:srgbClr val="000000"/>
              </a:solidFill>
            </a:endParaRPr>
          </a:p>
          <a:p>
            <a:endParaRPr lang="fi-FI" dirty="0">
              <a:solidFill>
                <a:srgbClr val="000000"/>
              </a:solidFill>
            </a:endParaRPr>
          </a:p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2855640" y="1340768"/>
            <a:ext cx="75615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19784" y="116632"/>
            <a:ext cx="9143999" cy="54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fi-FI" altLang="fi-FI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Unessa on monta vaihetta …</a:t>
            </a:r>
            <a:endParaRPr lang="en-US" altLang="fi-FI" b="1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3120470" y="5517233"/>
            <a:ext cx="707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808080"/>
                </a:solidFill>
                <a:latin typeface="Calibri" panose="020F0502020204030204" pitchFamily="34" charset="0"/>
              </a:rPr>
              <a:t>    ... valvetta ...        ... syvää unta ...	     ... vilkeunta ...</a:t>
            </a:r>
          </a:p>
        </p:txBody>
      </p:sp>
    </p:spTree>
    <p:extLst>
      <p:ext uri="{BB962C8B-B14F-4D97-AF65-F5344CB8AC3E}">
        <p14:creationId xmlns:p14="http://schemas.microsoft.com/office/powerpoint/2010/main" val="70586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772817"/>
            <a:ext cx="4172272" cy="4353347"/>
          </a:xfrm>
        </p:spPr>
        <p:txBody>
          <a:bodyPr/>
          <a:lstStyle/>
          <a:p>
            <a:pPr lvl="0" eaLnBrk="1" hangingPunct="1"/>
            <a:r>
              <a:rPr lang="fi-FI" altLang="fi-FI" sz="2800" b="1" dirty="0">
                <a:latin typeface="Calibri" pitchFamily="34" charset="0"/>
                <a:cs typeface="Calibri" pitchFamily="34" charset="0"/>
              </a:rPr>
              <a:t>Kaava on kaikille sama.</a:t>
            </a:r>
          </a:p>
          <a:p>
            <a:pPr eaLnBrk="1" hangingPunct="1"/>
            <a:r>
              <a:rPr lang="fi-FI" altLang="fi-FI" sz="2800" b="1" dirty="0">
                <a:latin typeface="Calibri" pitchFamily="34" charset="0"/>
                <a:cs typeface="Calibri" pitchFamily="34" charset="0"/>
              </a:rPr>
              <a:t>Univaiheet</a:t>
            </a:r>
          </a:p>
          <a:p>
            <a:pPr lvl="1" eaLnBrk="1" hangingPunct="1"/>
            <a:r>
              <a:rPr lang="fi-FI" altLang="fi-FI" sz="2400" b="1" dirty="0">
                <a:latin typeface="Calibri" pitchFamily="34" charset="0"/>
                <a:cs typeface="Calibri" pitchFamily="34" charset="0"/>
              </a:rPr>
              <a:t>kevyt perusuni 48–62 %</a:t>
            </a:r>
          </a:p>
          <a:p>
            <a:pPr lvl="1" eaLnBrk="1" hangingPunct="1"/>
            <a:r>
              <a:rPr lang="fi-FI" altLang="fi-FI" sz="2400" b="1" dirty="0">
                <a:latin typeface="Calibri" pitchFamily="34" charset="0"/>
                <a:cs typeface="Calibri" pitchFamily="34" charset="0"/>
              </a:rPr>
              <a:t>syvä perusuni 16–20 %</a:t>
            </a:r>
          </a:p>
          <a:p>
            <a:pPr lvl="1" eaLnBrk="1" hangingPunct="1"/>
            <a:r>
              <a:rPr lang="fi-FI" altLang="fi-FI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vilkeuni (REM) 21–30 %</a:t>
            </a:r>
          </a:p>
          <a:p>
            <a:pPr lvl="1" eaLnBrk="1" hangingPunct="1"/>
            <a:r>
              <a:rPr lang="fi-FI" altLang="fi-FI" sz="2400" b="1" dirty="0">
                <a:latin typeface="Calibri" pitchFamily="34" charset="0"/>
                <a:cs typeface="Calibri" pitchFamily="34" charset="0"/>
              </a:rPr>
              <a:t>valvetta 1–2 % uniajasta.</a:t>
            </a:r>
          </a:p>
          <a:p>
            <a:pPr lvl="0" eaLnBrk="1" hangingPunct="1"/>
            <a:r>
              <a:rPr lang="fi-FI" altLang="fi-FI" sz="2800" b="1" dirty="0">
                <a:latin typeface="Calibri" pitchFamily="34" charset="0"/>
                <a:cs typeface="Calibri" pitchFamily="34" charset="0"/>
              </a:rPr>
              <a:t>Uni katkeilee ja kevenee puolivälinsä jälkeen.</a:t>
            </a:r>
            <a:endParaRPr lang="en-US" altLang="fi-FI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6" name="Picture 4" descr="HYPN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0364" y="1524000"/>
            <a:ext cx="4465637" cy="316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13682" y="116632"/>
            <a:ext cx="9143999" cy="54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fi-FI" altLang="fi-FI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 mutta ei miten tahansa.</a:t>
            </a:r>
          </a:p>
        </p:txBody>
      </p:sp>
      <p:sp>
        <p:nvSpPr>
          <p:cNvPr id="4" name="Suorakulmio 3"/>
          <p:cNvSpPr/>
          <p:nvPr/>
        </p:nvSpPr>
        <p:spPr>
          <a:xfrm>
            <a:off x="3086175" y="1412776"/>
            <a:ext cx="1497657" cy="3024336"/>
          </a:xfrm>
          <a:prstGeom prst="rect">
            <a:avLst/>
          </a:prstGeom>
          <a:solidFill>
            <a:srgbClr val="80808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4583832" y="1412776"/>
            <a:ext cx="1224137" cy="3024336"/>
          </a:xfrm>
          <a:prstGeom prst="rect">
            <a:avLst/>
          </a:prstGeom>
          <a:solidFill>
            <a:srgbClr val="80808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cxnSp>
        <p:nvCxnSpPr>
          <p:cNvPr id="7" name="Suora yhdysviiva 6"/>
          <p:cNvCxnSpPr/>
          <p:nvPr/>
        </p:nvCxnSpPr>
        <p:spPr>
          <a:xfrm flipV="1">
            <a:off x="5303912" y="2060848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 flipV="1">
            <a:off x="5091807" y="2062681"/>
            <a:ext cx="0" cy="10663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 flipV="1">
            <a:off x="4590901" y="2062681"/>
            <a:ext cx="0" cy="10663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 flipV="1">
            <a:off x="5015880" y="2062681"/>
            <a:ext cx="0" cy="10663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/>
        </p:nvCxnSpPr>
        <p:spPr>
          <a:xfrm flipV="1">
            <a:off x="4799856" y="2060848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uora yhdysviiva 22"/>
          <p:cNvCxnSpPr/>
          <p:nvPr/>
        </p:nvCxnSpPr>
        <p:spPr>
          <a:xfrm flipV="1">
            <a:off x="5375920" y="2059015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59" name="Suora yhdysviiva 23558"/>
          <p:cNvCxnSpPr/>
          <p:nvPr/>
        </p:nvCxnSpPr>
        <p:spPr>
          <a:xfrm>
            <a:off x="5518151" y="2060849"/>
            <a:ext cx="0" cy="1056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96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YP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6089" y="2924944"/>
            <a:ext cx="554461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15"/>
            <a:ext cx="6816080" cy="3652639"/>
          </a:xfrm>
          <a:prstGeom prst="rect">
            <a:avLst/>
          </a:prstGeom>
        </p:spPr>
      </p:pic>
      <p:sp>
        <p:nvSpPr>
          <p:cNvPr id="5" name="Puolivapaa piirto 4"/>
          <p:cNvSpPr/>
          <p:nvPr/>
        </p:nvSpPr>
        <p:spPr>
          <a:xfrm>
            <a:off x="6500813" y="3429001"/>
            <a:ext cx="3133725" cy="2459167"/>
          </a:xfrm>
          <a:custGeom>
            <a:avLst/>
            <a:gdLst>
              <a:gd name="connsiteX0" fmla="*/ 0 w 3133725"/>
              <a:gd name="connsiteY0" fmla="*/ 123825 h 2459167"/>
              <a:gd name="connsiteX1" fmla="*/ 361950 w 3133725"/>
              <a:gd name="connsiteY1" fmla="*/ 2457450 h 2459167"/>
              <a:gd name="connsiteX2" fmla="*/ 714375 w 3133725"/>
              <a:gd name="connsiteY2" fmla="*/ 533400 h 2459167"/>
              <a:gd name="connsiteX3" fmla="*/ 1000125 w 3133725"/>
              <a:gd name="connsiteY3" fmla="*/ 2438400 h 2459167"/>
              <a:gd name="connsiteX4" fmla="*/ 1352550 w 3133725"/>
              <a:gd name="connsiteY4" fmla="*/ 552450 h 2459167"/>
              <a:gd name="connsiteX5" fmla="*/ 1609725 w 3133725"/>
              <a:gd name="connsiteY5" fmla="*/ 2047875 h 2459167"/>
              <a:gd name="connsiteX6" fmla="*/ 1952625 w 3133725"/>
              <a:gd name="connsiteY6" fmla="*/ 561975 h 2459167"/>
              <a:gd name="connsiteX7" fmla="*/ 2324100 w 3133725"/>
              <a:gd name="connsiteY7" fmla="*/ 1466850 h 2459167"/>
              <a:gd name="connsiteX8" fmla="*/ 2600325 w 3133725"/>
              <a:gd name="connsiteY8" fmla="*/ 571500 h 2459167"/>
              <a:gd name="connsiteX9" fmla="*/ 2914650 w 3133725"/>
              <a:gd name="connsiteY9" fmla="*/ 1419225 h 2459167"/>
              <a:gd name="connsiteX10" fmla="*/ 3133725 w 3133725"/>
              <a:gd name="connsiteY10" fmla="*/ 0 h 245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3725" h="2459167">
                <a:moveTo>
                  <a:pt x="0" y="123825"/>
                </a:moveTo>
                <a:cubicBezTo>
                  <a:pt x="121444" y="1256506"/>
                  <a:pt x="242888" y="2389188"/>
                  <a:pt x="361950" y="2457450"/>
                </a:cubicBezTo>
                <a:cubicBezTo>
                  <a:pt x="481012" y="2525712"/>
                  <a:pt x="608013" y="536575"/>
                  <a:pt x="714375" y="533400"/>
                </a:cubicBezTo>
                <a:cubicBezTo>
                  <a:pt x="820737" y="530225"/>
                  <a:pt x="893763" y="2435225"/>
                  <a:pt x="1000125" y="2438400"/>
                </a:cubicBezTo>
                <a:cubicBezTo>
                  <a:pt x="1106487" y="2441575"/>
                  <a:pt x="1250950" y="617538"/>
                  <a:pt x="1352550" y="552450"/>
                </a:cubicBezTo>
                <a:cubicBezTo>
                  <a:pt x="1454150" y="487363"/>
                  <a:pt x="1509713" y="2046288"/>
                  <a:pt x="1609725" y="2047875"/>
                </a:cubicBezTo>
                <a:cubicBezTo>
                  <a:pt x="1709737" y="2049462"/>
                  <a:pt x="1833563" y="658812"/>
                  <a:pt x="1952625" y="561975"/>
                </a:cubicBezTo>
                <a:cubicBezTo>
                  <a:pt x="2071687" y="465138"/>
                  <a:pt x="2216150" y="1465263"/>
                  <a:pt x="2324100" y="1466850"/>
                </a:cubicBezTo>
                <a:cubicBezTo>
                  <a:pt x="2432050" y="1468438"/>
                  <a:pt x="2501900" y="579438"/>
                  <a:pt x="2600325" y="571500"/>
                </a:cubicBezTo>
                <a:cubicBezTo>
                  <a:pt x="2698750" y="563563"/>
                  <a:pt x="2825750" y="1514475"/>
                  <a:pt x="2914650" y="1419225"/>
                </a:cubicBezTo>
                <a:cubicBezTo>
                  <a:pt x="3003550" y="1323975"/>
                  <a:pt x="3068637" y="661987"/>
                  <a:pt x="3133725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Tekstiruutu 1"/>
          <p:cNvSpPr txBox="1"/>
          <p:nvPr/>
        </p:nvSpPr>
        <p:spPr>
          <a:xfrm>
            <a:off x="119336" y="6433591"/>
            <a:ext cx="8784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Electroencephalogr</a:t>
            </a:r>
            <a:r>
              <a:rPr lang="en-US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en-US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Neurophysiol</a:t>
            </a:r>
            <a:r>
              <a:rPr lang="en-US" sz="1400" b="1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1957;9:673-90</a:t>
            </a:r>
            <a:r>
              <a:rPr lang="en-US" sz="14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i-FI" sz="1400" b="1" dirty="0">
              <a:solidFill>
                <a:srgbClr val="FFFFFF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6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pic>
        <p:nvPicPr>
          <p:cNvPr id="6149" name="Picture 5" descr="story"/>
          <p:cNvPicPr>
            <a:picLocks noChangeAspect="1" noChangeArrowheads="1"/>
          </p:cNvPicPr>
          <p:nvPr/>
        </p:nvPicPr>
        <p:blipFill>
          <a:blip r:embed="rId2">
            <a:lum bright="60000" contrast="-8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0" y="263691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Alkoholin vaikutus uneen</a:t>
            </a:r>
          </a:p>
        </p:txBody>
      </p:sp>
    </p:spTree>
    <p:extLst>
      <p:ext uri="{BB962C8B-B14F-4D97-AF65-F5344CB8AC3E}">
        <p14:creationId xmlns:p14="http://schemas.microsoft.com/office/powerpoint/2010/main" val="40994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764704"/>
            <a:ext cx="835292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A41CA9D7-DB91-583A-5A83-7D0DE9F3942F}"/>
              </a:ext>
            </a:extLst>
          </p:cNvPr>
          <p:cNvSpPr/>
          <p:nvPr/>
        </p:nvSpPr>
        <p:spPr>
          <a:xfrm>
            <a:off x="3791744" y="5301208"/>
            <a:ext cx="43204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670B1E2-88B3-06FD-D189-37E1D50DD6CD}"/>
              </a:ext>
            </a:extLst>
          </p:cNvPr>
          <p:cNvSpPr txBox="1"/>
          <p:nvPr/>
        </p:nvSpPr>
        <p:spPr>
          <a:xfrm>
            <a:off x="3791744" y="4947265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Alkoholin käyttö</a:t>
            </a:r>
          </a:p>
          <a:p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alkaa		        loppuu</a:t>
            </a:r>
          </a:p>
        </p:txBody>
      </p:sp>
    </p:spTree>
    <p:extLst>
      <p:ext uri="{BB962C8B-B14F-4D97-AF65-F5344CB8AC3E}">
        <p14:creationId xmlns:p14="http://schemas.microsoft.com/office/powerpoint/2010/main" val="62314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pic>
        <p:nvPicPr>
          <p:cNvPr id="6149" name="Picture 5" descr="story"/>
          <p:cNvPicPr>
            <a:picLocks noChangeAspect="1" noChangeArrowheads="1"/>
          </p:cNvPicPr>
          <p:nvPr/>
        </p:nvPicPr>
        <p:blipFill>
          <a:blip r:embed="rId2">
            <a:lum bright="60000" contrast="-8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0" y="263691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Paljonko tarvitsen unta?</a:t>
            </a:r>
          </a:p>
        </p:txBody>
      </p:sp>
    </p:spTree>
    <p:extLst>
      <p:ext uri="{BB962C8B-B14F-4D97-AF65-F5344CB8AC3E}">
        <p14:creationId xmlns:p14="http://schemas.microsoft.com/office/powerpoint/2010/main" val="307023932"/>
      </p:ext>
    </p:extLst>
  </p:cSld>
  <p:clrMapOvr>
    <a:masterClrMapping/>
  </p:clrMapOvr>
</p:sld>
</file>

<file path=ppt/theme/theme1.xml><?xml version="1.0" encoding="utf-8"?>
<a:theme xmlns:a="http://schemas.openxmlformats.org/drawingml/2006/main" name="3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6261</TotalTime>
  <Words>863</Words>
  <Application>Microsoft Office PowerPoint</Application>
  <PresentationFormat>Laajakuva</PresentationFormat>
  <Paragraphs>173</Paragraphs>
  <Slides>27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27</vt:i4>
      </vt:variant>
    </vt:vector>
  </HeadingPairs>
  <TitlesOfParts>
    <vt:vector size="35" baseType="lpstr">
      <vt:lpstr>Arial</vt:lpstr>
      <vt:lpstr>BlinkMacSystemFont</vt:lpstr>
      <vt:lpstr>Calibri</vt:lpstr>
      <vt:lpstr>Segoe Script</vt:lpstr>
      <vt:lpstr>Times New Roman</vt:lpstr>
      <vt:lpstr>3_Oletusrakenne</vt:lpstr>
      <vt:lpstr>2_Default Design</vt:lpstr>
      <vt:lpstr>4_Default Design</vt:lpstr>
      <vt:lpstr>PowerPoint-esitys</vt:lpstr>
      <vt:lpstr>Sisältö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Kun olen uneton, … … selvitä ensin perusasia.</vt:lpstr>
      <vt:lpstr>PowerPoint-esitys</vt:lpstr>
      <vt:lpstr>Sisäistä kelloa voi itse säätää </vt:lpstr>
      <vt:lpstr>PowerPoint-esitys</vt:lpstr>
      <vt:lpstr>PowerPoint-esitys</vt:lpstr>
    </vt:vector>
  </TitlesOfParts>
  <Company>Kansanterveyslaitos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Unettomuuden uudet Käypä hoito -suositukset</dc:title>
  <dc:creator>tpae</dc:creator>
  <cp:lastModifiedBy>Timo Partonen</cp:lastModifiedBy>
  <cp:revision>590</cp:revision>
  <cp:lastPrinted>2014-08-13T11:11:16Z</cp:lastPrinted>
  <dcterms:created xsi:type="dcterms:W3CDTF">2008-12-01T08:04:53Z</dcterms:created>
  <dcterms:modified xsi:type="dcterms:W3CDTF">2024-01-08T12:44:09Z</dcterms:modified>
</cp:coreProperties>
</file>