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276" r:id="rId4"/>
    <p:sldId id="297" r:id="rId5"/>
    <p:sldId id="266" r:id="rId6"/>
    <p:sldId id="305" r:id="rId7"/>
    <p:sldId id="265" r:id="rId8"/>
    <p:sldId id="314" r:id="rId9"/>
    <p:sldId id="270" r:id="rId10"/>
    <p:sldId id="313" r:id="rId11"/>
    <p:sldId id="298" r:id="rId12"/>
    <p:sldId id="299" r:id="rId13"/>
    <p:sldId id="318" r:id="rId14"/>
    <p:sldId id="280" r:id="rId15"/>
    <p:sldId id="316" r:id="rId16"/>
    <p:sldId id="306" r:id="rId17"/>
    <p:sldId id="317" r:id="rId18"/>
    <p:sldId id="288" r:id="rId19"/>
  </p:sldIdLst>
  <p:sldSz cx="12192000" cy="6858000"/>
  <p:notesSz cx="7104063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46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4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8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77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39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676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35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33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97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079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958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4AAB-4706-42AE-A0B0-F1A56BB5F278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67A1-DE1A-4764-AD15-E3E5A9FE74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98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ietotarjotin.fi/tutkimusblogi/608863/psykiatriset-unihairiot-yleistyivat-pitkien-sairauspoissaolojen-syyna-2010-202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utkimusblogi.kela.fi/arkisto/594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utkimusblogi.kela.fi/arkisto/663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utkimusblogi.kela.fi/arkisto/594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81594" y="15414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Psykiatriset unihäiriöt ja mielenterveyden häiriöt pitkien sairauspoissaolojen syynä</a:t>
            </a:r>
            <a:br>
              <a:rPr lang="fi-FI" dirty="0"/>
            </a:br>
            <a:r>
              <a:rPr lang="fi-FI" dirty="0"/>
              <a:t>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122738"/>
            <a:ext cx="9144000" cy="1655762"/>
          </a:xfrm>
        </p:spPr>
        <p:txBody>
          <a:bodyPr>
            <a:normAutofit/>
          </a:bodyPr>
          <a:lstStyle/>
          <a:p>
            <a:r>
              <a:rPr lang="fi-FI" dirty="0"/>
              <a:t>Riku Perhoniemi, Kela</a:t>
            </a:r>
          </a:p>
          <a:p>
            <a:r>
              <a:rPr lang="fi-FI" dirty="0"/>
              <a:t>Tutkija</a:t>
            </a:r>
          </a:p>
          <a:p>
            <a:r>
              <a:rPr lang="fi-FI" dirty="0"/>
              <a:t>9.1.2024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589" y="3509963"/>
            <a:ext cx="2815080" cy="157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1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12128269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8694" y="1750811"/>
            <a:ext cx="11015749" cy="4351338"/>
          </a:xfrm>
        </p:spPr>
        <p:txBody>
          <a:bodyPr/>
          <a:lstStyle/>
          <a:p>
            <a:pPr marL="0" indent="0" algn="ctr">
              <a:lnSpc>
                <a:spcPct val="105000"/>
              </a:lnSpc>
              <a:spcBef>
                <a:spcPts val="1200"/>
              </a:spcBef>
              <a:buNone/>
            </a:pPr>
            <a:r>
              <a:rPr lang="fi-FI" sz="4800" dirty="0"/>
              <a:t>Psykiatriset unihäiriöt pitkien sairauspoissaolojen syynä</a:t>
            </a:r>
          </a:p>
          <a:p>
            <a:endParaRPr lang="fi-FI" sz="4800" dirty="0"/>
          </a:p>
          <a:p>
            <a:pPr marL="0" indent="0" algn="ctr">
              <a:buNone/>
            </a:pP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3825008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526" y="1305273"/>
            <a:ext cx="6968130" cy="5552728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170" y="179882"/>
            <a:ext cx="11542426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Myös psykiatriset (ei-elimelliset) unihäiriöt työkyvyttömyyden taustalla yleistyneet</a:t>
            </a:r>
          </a:p>
        </p:txBody>
      </p:sp>
    </p:spTree>
    <p:extLst>
      <p:ext uri="{BB962C8B-B14F-4D97-AF65-F5344CB8AC3E}">
        <p14:creationId xmlns:p14="http://schemas.microsoft.com/office/powerpoint/2010/main" val="156741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152" y="0"/>
            <a:ext cx="7075948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42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C3D828-CAB7-46B5-A615-06589E325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02" y="746333"/>
            <a:ext cx="10515600" cy="2682667"/>
          </a:xfrm>
        </p:spPr>
        <p:txBody>
          <a:bodyPr>
            <a:normAutofit/>
          </a:bodyPr>
          <a:lstStyle/>
          <a:p>
            <a:pPr algn="l"/>
            <a:r>
              <a:rPr lang="fi-FI" b="0" i="0" dirty="0">
                <a:solidFill>
                  <a:srgbClr val="003580"/>
                </a:solidFill>
                <a:effectLst/>
                <a:latin typeface="Noto Sans" panose="020B0502040504020204" pitchFamily="34" charset="0"/>
              </a:rPr>
              <a:t>Piileekö rekisteritietojen takana näkyvää suurempi unettomuusongelma?</a:t>
            </a:r>
          </a:p>
          <a:p>
            <a:pPr algn="l"/>
            <a:endParaRPr lang="fi-FI" b="0" i="0" dirty="0">
              <a:solidFill>
                <a:srgbClr val="003580"/>
              </a:solidFill>
              <a:effectLst/>
              <a:latin typeface="Noto Sans" panose="020B0502040504020204" pitchFamily="34" charset="0"/>
            </a:endParaRPr>
          </a:p>
          <a:p>
            <a:pPr algn="l"/>
            <a:r>
              <a:rPr lang="fi-FI" b="0" i="0" dirty="0">
                <a:solidFill>
                  <a:srgbClr val="003580"/>
                </a:solidFill>
                <a:effectLst/>
                <a:latin typeface="Noto Sans" panose="020B0502040504020204" pitchFamily="34" charset="0"/>
              </a:rPr>
              <a:t>Lisääntyykö unihäiriöiden aiheuttama työkyvyttömyys edelleen?</a:t>
            </a:r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F10FABB-9974-4D72-83B8-2C66A63190BB}"/>
              </a:ext>
            </a:extLst>
          </p:cNvPr>
          <p:cNvSpPr txBox="1"/>
          <p:nvPr/>
        </p:nvSpPr>
        <p:spPr>
          <a:xfrm>
            <a:off x="530902" y="5299023"/>
            <a:ext cx="8312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2"/>
              </a:rPr>
              <a:t>Blogi:</a:t>
            </a:r>
          </a:p>
          <a:p>
            <a:r>
              <a:rPr lang="fi-FI" dirty="0">
                <a:hlinkClick r:id="rId2"/>
              </a:rPr>
              <a:t>Psykiatriset unihäiriöt yleistyivät pitkien sairauspoissaolojen syynä 2010–2022 | Kelan tietotarjotin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404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12128269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8694" y="1750811"/>
            <a:ext cx="1101574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fi-FI" sz="4800" dirty="0"/>
              <a:t>Millaisia talousvaikutuksia sairauspoissaoloilla on ja miten niitä voitaisiin ehkäistä?</a:t>
            </a:r>
          </a:p>
        </p:txBody>
      </p:sp>
    </p:spTree>
    <p:extLst>
      <p:ext uri="{BB962C8B-B14F-4D97-AF65-F5344CB8AC3E}">
        <p14:creationId xmlns:p14="http://schemas.microsoft.com/office/powerpoint/2010/main" val="747031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7168A8-474C-4A00-BFC7-407E89F31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66" y="80312"/>
            <a:ext cx="10515600" cy="1325563"/>
          </a:xfrm>
        </p:spPr>
        <p:txBody>
          <a:bodyPr/>
          <a:lstStyle/>
          <a:p>
            <a:r>
              <a:rPr lang="fi-FI" dirty="0"/>
              <a:t>Sairauspoissaoloista kustannuksia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763C21-B272-4F19-89E8-1235941BD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70" y="1155894"/>
            <a:ext cx="11130197" cy="489263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10000"/>
              </a:lnSpc>
              <a:buNone/>
              <a:tabLst>
                <a:tab pos="831850" algn="l"/>
              </a:tabLst>
            </a:pPr>
            <a:endParaRPr lang="fi-FI" sz="32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  <a:tabLst>
                <a:tab pos="831850" algn="l"/>
              </a:tabLst>
            </a:pPr>
            <a:r>
              <a:rPr lang="fi-FI" sz="3200" dirty="0"/>
              <a:t>Työkyvyttömyydestä koituu vuosittain merkittäviä kustannuksia.</a:t>
            </a:r>
          </a:p>
          <a:p>
            <a:pPr marL="0" indent="0" algn="just">
              <a:lnSpc>
                <a:spcPct val="110000"/>
              </a:lnSpc>
              <a:buNone/>
              <a:tabLst>
                <a:tab pos="831850" algn="l"/>
              </a:tabLst>
            </a:pPr>
            <a:endParaRPr lang="fi-FI" sz="3200" dirty="0"/>
          </a:p>
          <a:p>
            <a:pPr algn="just">
              <a:lnSpc>
                <a:spcPct val="110000"/>
              </a:lnSpc>
              <a:tabLst>
                <a:tab pos="831850" algn="l"/>
              </a:tabLst>
            </a:pPr>
            <a:r>
              <a:rPr lang="fi-FI" sz="3200" dirty="0"/>
              <a:t>Sairauspäiväraha: Sairausvakuutuksen työtulovakuutuksesta maksettavien etuuksien kustannukset jakautuvat työnantajille, palkansaajille, yrittäjille ja valtiolle. </a:t>
            </a:r>
          </a:p>
          <a:p>
            <a:pPr algn="just">
              <a:lnSpc>
                <a:spcPct val="110000"/>
              </a:lnSpc>
              <a:tabLst>
                <a:tab pos="831850" algn="l"/>
              </a:tabLst>
            </a:pPr>
            <a:r>
              <a:rPr lang="fi-FI" sz="3200" dirty="0"/>
              <a:t>Pitkistä sairauspoissaoloista ja työkyvyttömyyseläkkeistä aiheutuu myös epäsuoria, tuotannollisia kustannuksia työn menetyksenä.</a:t>
            </a:r>
          </a:p>
          <a:p>
            <a:pPr algn="just">
              <a:lnSpc>
                <a:spcPct val="110000"/>
              </a:lnSpc>
              <a:tabLst>
                <a:tab pos="831850" algn="l"/>
              </a:tabLst>
            </a:pPr>
            <a:r>
              <a:rPr lang="fi-FI" sz="3200" dirty="0" err="1">
                <a:solidFill>
                  <a:schemeClr val="accent1">
                    <a:lumMod val="75000"/>
                  </a:schemeClr>
                </a:solidFill>
              </a:rPr>
              <a:t>TELAn</a:t>
            </a:r>
            <a:r>
              <a:rPr lang="fi-FI" sz="3200" dirty="0">
                <a:solidFill>
                  <a:schemeClr val="accent1">
                    <a:lumMod val="75000"/>
                  </a:schemeClr>
                </a:solidFill>
              </a:rPr>
              <a:t> tiivistys: </a:t>
            </a:r>
            <a:r>
              <a:rPr lang="fi-FI" sz="3200" dirty="0"/>
              <a:t>Työkyvyttömyyden aiheuttamat kustannukset ovat vuositasolla työpanoksen arvo huomioiden työkyvyttömyyseläkkeissä 8 miljardia (STM 2014) ja mielenterveyden osalta kokonaisuudessaan 11 miljardia (OECD 2018) euroa. Työkyvyttömyyden kokonaiskustannukset ovat monilta osin suuremmat kuin valtiovarainministeriön arvio noin 8 miljardin kestävyysvajeesta (VM 2021).</a:t>
            </a:r>
          </a:p>
          <a:p>
            <a:pPr algn="just">
              <a:lnSpc>
                <a:spcPct val="110000"/>
              </a:lnSpc>
              <a:tabLst>
                <a:tab pos="831850" algn="l"/>
              </a:tabLst>
            </a:pPr>
            <a:r>
              <a:rPr lang="fi-FI" sz="3200" dirty="0"/>
              <a:t>Työkyvyttömyyden aiheuttamat kustannukset ovat kunta-alalla noin </a:t>
            </a:r>
            <a:r>
              <a:rPr lang="fi-FI" sz="3200" dirty="0">
                <a:solidFill>
                  <a:schemeClr val="accent1">
                    <a:lumMod val="75000"/>
                  </a:schemeClr>
                </a:solidFill>
              </a:rPr>
              <a:t>2,2 miljardia </a:t>
            </a:r>
            <a:r>
              <a:rPr lang="fi-FI" sz="3200" dirty="0"/>
              <a:t>vuosittain (</a:t>
            </a:r>
            <a:r>
              <a:rPr lang="fi-FI" sz="3200" dirty="0" err="1">
                <a:solidFill>
                  <a:schemeClr val="accent1">
                    <a:lumMod val="75000"/>
                  </a:schemeClr>
                </a:solidFill>
              </a:rPr>
              <a:t>Keva</a:t>
            </a:r>
            <a:r>
              <a:rPr lang="fi-FI" sz="3200" dirty="0"/>
              <a:t>). Noin puolet kustannuksista on välillisiä ja puolet välittömiä kustannuksia.</a:t>
            </a:r>
          </a:p>
          <a:p>
            <a:pPr algn="just">
              <a:lnSpc>
                <a:spcPct val="110000"/>
              </a:lnSpc>
              <a:tabLst>
                <a:tab pos="831850" algn="l"/>
              </a:tabLst>
            </a:pPr>
            <a:r>
              <a:rPr lang="fi-FI" sz="3200" dirty="0"/>
              <a:t>Kustannukset julkiselle taloudelle mm. julkisten palvelujen kautta</a:t>
            </a:r>
          </a:p>
          <a:p>
            <a:pPr algn="just">
              <a:lnSpc>
                <a:spcPct val="110000"/>
              </a:lnSpc>
              <a:tabLst>
                <a:tab pos="831850" algn="l"/>
              </a:tabLst>
            </a:pPr>
            <a:r>
              <a:rPr lang="fi-FI" sz="3200" dirty="0"/>
              <a:t>Myös henkilökohtaisia taloudellisia menetyksiä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1764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Erityisesti mielenterveysperusteisten sairauspäivärahakausien seuraukset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8436" y="19905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Verrattuna moniin sairauspäivärahan diagnoosiryhmiin, suurempi riski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lvl="1"/>
            <a:r>
              <a:rPr lang="fi-FI" dirty="0"/>
              <a:t>Hyvin pitkille sairauspoissaoloille </a:t>
            </a:r>
          </a:p>
          <a:p>
            <a:pPr lvl="1"/>
            <a:r>
              <a:rPr lang="fi-FI" dirty="0" err="1"/>
              <a:t>Tk</a:t>
            </a:r>
            <a:r>
              <a:rPr lang="fi-FI" dirty="0"/>
              <a:t>-eläkkeelle</a:t>
            </a:r>
          </a:p>
          <a:p>
            <a:pPr lvl="1"/>
            <a:r>
              <a:rPr lang="fi-FI" dirty="0"/>
              <a:t>Työhön kiinnittyneillä hitaammalle työhön paluulle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3277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9C56C2-0EC9-417B-8354-5B8E5F2A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Ehkäisy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AFB97-ED09-41BB-8A0C-FC3DB158E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Työhyvinvointi</a:t>
            </a:r>
          </a:p>
          <a:p>
            <a:r>
              <a:rPr lang="fi-FI" dirty="0"/>
              <a:t>Varhainen puuttuminen, mallit organisaatioissa</a:t>
            </a:r>
          </a:p>
          <a:p>
            <a:r>
              <a:rPr lang="fi-FI" dirty="0"/>
              <a:t>Yleisesti toimivat sote-palvelut</a:t>
            </a:r>
          </a:p>
          <a:p>
            <a:r>
              <a:rPr lang="fi-FI" dirty="0"/>
              <a:t>Työttömien palvelut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8824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00498" y="166768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sz="4000" dirty="0"/>
              <a:t>Kiitos!</a:t>
            </a:r>
          </a:p>
          <a:p>
            <a:pPr marL="0" indent="0">
              <a:buNone/>
            </a:pPr>
            <a:endParaRPr lang="fi-FI" sz="4000" dirty="0"/>
          </a:p>
          <a:p>
            <a:pPr marL="0" indent="0">
              <a:buNone/>
            </a:pPr>
            <a:r>
              <a:rPr lang="fi-FI" sz="4000" dirty="0"/>
              <a:t>Riku.perhoniemi@kela.fi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30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11B826-E5CA-44FD-BC33-ED61C5336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393" y="3138540"/>
            <a:ext cx="10580557" cy="2387600"/>
          </a:xfrm>
        </p:spPr>
        <p:txBody>
          <a:bodyPr>
            <a:noAutofit/>
          </a:bodyPr>
          <a:lstStyle/>
          <a:p>
            <a:pPr algn="l"/>
            <a:r>
              <a:rPr lang="fi-FI" sz="3200" dirty="0">
                <a:solidFill>
                  <a:srgbClr val="000000"/>
                </a:solidFill>
                <a:latin typeface="Calibri" panose="020F0502020204030204" pitchFamily="34" charset="0"/>
              </a:rPr>
              <a:t>a) </a:t>
            </a:r>
            <a:r>
              <a:rPr lang="fi-FI" sz="3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Tutkimustuloksia viime vuosien trendeistä ja väestöeroista liittyen erityisesti mielenterveysperusteisiin pitkiin sairauspoissaoloihin</a:t>
            </a:r>
            <a:b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3200" dirty="0">
                <a:solidFill>
                  <a:srgbClr val="000000"/>
                </a:solidFill>
                <a:latin typeface="Calibri" panose="020F0502020204030204" pitchFamily="34" charset="0"/>
              </a:rPr>
              <a:t>b) </a:t>
            </a:r>
            <a:r>
              <a:rPr lang="fi-FI" sz="3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Psykiatristen (ei-elimellisten) unihäiriöiden lisääntyminen sairauspäivärahan syynä</a:t>
            </a:r>
            <a:br>
              <a:rPr lang="fi-FI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fi-FI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fi-FI" sz="3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Millaisia talousvaikutuksia sairauspoissaoloilla on ja miten niitä voitaisiin ehkäistä?</a:t>
            </a:r>
            <a:b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3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 </a:t>
            </a:r>
            <a:b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25984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12128269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8694" y="1750811"/>
            <a:ext cx="1101574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fi-FI" sz="4800" dirty="0"/>
              <a:t>Yleisiä kehityssuuntia mielenterveysperusteisessa työkyvyttömyydessä </a:t>
            </a:r>
            <a:br>
              <a:rPr lang="fi-FI" sz="4800" dirty="0"/>
            </a:b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121458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1800" y="112712"/>
            <a:ext cx="10515600" cy="1325563"/>
          </a:xfrm>
        </p:spPr>
        <p:txBody>
          <a:bodyPr/>
          <a:lstStyle/>
          <a:p>
            <a:r>
              <a:rPr lang="fi-FI" dirty="0"/>
              <a:t>Kuinka yleistä mielenterveysperusteisen sairauspäivärahan saaminen?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1438275"/>
            <a:ext cx="7353300" cy="5246886"/>
          </a:xfrm>
          <a:prstGeom prst="rect">
            <a:avLst/>
          </a:prstGeom>
        </p:spPr>
      </p:pic>
      <p:sp>
        <p:nvSpPr>
          <p:cNvPr id="5" name="Sisällön paikkamerkki 2"/>
          <p:cNvSpPr>
            <a:spLocks noGrp="1"/>
          </p:cNvSpPr>
          <p:nvPr>
            <p:ph idx="1"/>
          </p:nvPr>
        </p:nvSpPr>
        <p:spPr>
          <a:xfrm>
            <a:off x="8774035" y="3852471"/>
            <a:ext cx="3417965" cy="1902487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Sairauspäivärahan yleisyys + etuudella korvatut päivät vähentyivät 2010-luvun alussa, mutta yleistyivät uudelleen vuodesta 2017 alkaen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75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964" y="0"/>
            <a:ext cx="6230561" cy="7041832"/>
          </a:xfrm>
          <a:prstGeom prst="rect">
            <a:avLst/>
          </a:prstGeom>
        </p:spPr>
      </p:pic>
      <p:sp>
        <p:nvSpPr>
          <p:cNvPr id="5" name="Sisällön paikkamerkki 2"/>
          <p:cNvSpPr>
            <a:spLocks noGrp="1"/>
          </p:cNvSpPr>
          <p:nvPr>
            <p:ph idx="1"/>
          </p:nvPr>
        </p:nvSpPr>
        <p:spPr>
          <a:xfrm>
            <a:off x="331123" y="611965"/>
            <a:ext cx="5196841" cy="6096405"/>
          </a:xfrm>
        </p:spPr>
        <p:txBody>
          <a:bodyPr/>
          <a:lstStyle/>
          <a:p>
            <a:r>
              <a:rPr lang="fi-FI" dirty="0"/>
              <a:t>2017 -&gt; nousu johtuu mielenterveysperusteisten etuuspäivien lisääntymisestä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sz="1800" dirty="0">
                <a:hlinkClick r:id="rId3"/>
              </a:rPr>
              <a:t>Masennus- ja ahdistuneisuushäiriöt aiheuttavat eniten mielenterveysperusteisia sairauspäivärahapäiviä - Tutkimusblogi (kela.fi)</a:t>
            </a:r>
            <a:endParaRPr lang="fi-FI" sz="1800" dirty="0"/>
          </a:p>
          <a:p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648211" y="2736837"/>
            <a:ext cx="3743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Viime vuosien kehityssuunta sama kaikissa ikä- ja sukupuoliryhmissä, toisaalta selkein nuorilla naisilla!</a:t>
            </a:r>
          </a:p>
        </p:txBody>
      </p:sp>
    </p:spTree>
    <p:extLst>
      <p:ext uri="{BB962C8B-B14F-4D97-AF65-F5344CB8AC3E}">
        <p14:creationId xmlns:p14="http://schemas.microsoft.com/office/powerpoint/2010/main" val="76531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23" y="403340"/>
            <a:ext cx="7981930" cy="6235883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9565178" y="5161895"/>
            <a:ext cx="26894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hlinkClick r:id="rId3"/>
              </a:rPr>
              <a:t>Mielenterveyden häiriöihin perustuvien sairauspäivärahapäivien määrä kasvaa taas - Tutkimusblogi (kela.fi)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9016658" y="1851402"/>
            <a:ext cx="303876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chemeClr val="accent1">
                    <a:lumMod val="75000"/>
                  </a:schemeClr>
                </a:solidFill>
              </a:rPr>
              <a:t>Masennus- ja ahdistuneisuus-häiriöt selittävät nousua 2017-&gt;!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259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42" y="224444"/>
            <a:ext cx="7644915" cy="6633556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8326557" y="5380672"/>
            <a:ext cx="37635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hlinkClick r:id="rId3"/>
              </a:rPr>
              <a:t>Masennus- ja ahdistuneisuushäiriöt aiheuttavat eniten mielenterveysperusteisia sairauspäivärahapäiviä - Tutkimusblogi (kela.fi)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186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842" y="-52465"/>
            <a:ext cx="5490577" cy="6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4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MT-ongelmien yleisyys – mitä yleisesti taustalla?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Yhteiskunnan ylikuumentuminen, työn vaatimusten lisääntyminen, </a:t>
            </a:r>
          </a:p>
          <a:p>
            <a:r>
              <a:rPr lang="fi-FI" dirty="0"/>
              <a:t>Sosiaalinen media?</a:t>
            </a:r>
          </a:p>
          <a:p>
            <a:r>
              <a:rPr lang="fi-FI" dirty="0"/>
              <a:t>Toisaalta tunnistamisen parantuminen, ei tabu? Hakeudutaan…</a:t>
            </a:r>
          </a:p>
          <a:p>
            <a:r>
              <a:rPr lang="fi-FI" dirty="0"/>
              <a:t>Koronan myötä sosiaalisten suhteiden puute</a:t>
            </a:r>
          </a:p>
          <a:p>
            <a:r>
              <a:rPr lang="fi-FI" dirty="0"/>
              <a:t>Vaikka etuuksissa hoitovelka ja työelämän paineet näkyvät viiveellä, ongelmista nopeammin tietoa työelämän tutkimuksista?</a:t>
            </a:r>
          </a:p>
          <a:p>
            <a:r>
              <a:rPr lang="fi-FI" dirty="0"/>
              <a:t>TTL: Miten Suomi voi -hanke. Työuupumusoireilu lisääntynyt erityisesti nuorilla korona-aikana, myös muilla.</a:t>
            </a:r>
          </a:p>
        </p:txBody>
      </p:sp>
    </p:spTree>
    <p:extLst>
      <p:ext uri="{BB962C8B-B14F-4D97-AF65-F5344CB8AC3E}">
        <p14:creationId xmlns:p14="http://schemas.microsoft.com/office/powerpoint/2010/main" val="36712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12179</TotalTime>
  <Words>428</Words>
  <Application>Microsoft Office PowerPoint</Application>
  <PresentationFormat>Laajakuva</PresentationFormat>
  <Paragraphs>62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Noto Sans</vt:lpstr>
      <vt:lpstr>Office-teema</vt:lpstr>
      <vt:lpstr>Psykiatriset unihäiriöt ja mielenterveyden häiriöt pitkien sairauspoissaolojen syynä  </vt:lpstr>
      <vt:lpstr>a) Tutkimustuloksia viime vuosien trendeistä ja väestöeroista liittyen erityisesti mielenterveysperusteisiin pitkiin sairauspoissaoloihin  b) Psykiatristen (ei-elimellisten) unihäiriöiden lisääntyminen sairauspäivärahan syynä  c) Millaisia talousvaikutuksia sairauspoissaoloilla on ja miten niitä voitaisiin ehkäistä?   </vt:lpstr>
      <vt:lpstr>PowerPoint-esitys</vt:lpstr>
      <vt:lpstr>Kuinka yleistä mielenterveysperusteisen sairauspäivärahan saaminen?</vt:lpstr>
      <vt:lpstr>PowerPoint-esitys</vt:lpstr>
      <vt:lpstr>PowerPoint-esitys</vt:lpstr>
      <vt:lpstr>PowerPoint-esitys</vt:lpstr>
      <vt:lpstr>PowerPoint-esitys</vt:lpstr>
      <vt:lpstr>MT-ongelmien yleisyys – mitä yleisesti taustalla?</vt:lpstr>
      <vt:lpstr>PowerPoint-esitys</vt:lpstr>
      <vt:lpstr>Myös psykiatriset (ei-elimelliset) unihäiriöt työkyvyttömyyden taustalla yleistyneet</vt:lpstr>
      <vt:lpstr>PowerPoint-esitys</vt:lpstr>
      <vt:lpstr>PowerPoint-esitys</vt:lpstr>
      <vt:lpstr>PowerPoint-esitys</vt:lpstr>
      <vt:lpstr>Sairauspoissaoloista kustannuksia</vt:lpstr>
      <vt:lpstr>Erityisesti mielenterveysperusteisten sairauspäivärahakausien seuraukset</vt:lpstr>
      <vt:lpstr>Ehkäisy</vt:lpstr>
      <vt:lpstr>PowerPoint-esitys</vt:lpstr>
    </vt:vector>
  </TitlesOfParts>
  <Company>Kela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Työkyvyttömyyden muutokset 2000-luvulla –hanke</dc:title>
  <dc:creator>Perhoniemi Riku</dc:creator>
  <cp:lastModifiedBy>Perhoniemi Riku</cp:lastModifiedBy>
  <cp:revision>123</cp:revision>
  <cp:lastPrinted>2023-05-17T10:51:56Z</cp:lastPrinted>
  <dcterms:created xsi:type="dcterms:W3CDTF">2022-05-05T11:38:14Z</dcterms:created>
  <dcterms:modified xsi:type="dcterms:W3CDTF">2024-01-08T07:43:37Z</dcterms:modified>
</cp:coreProperties>
</file>