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media/image9.jpeg" ContentType="image/jpeg"/>
  <Override PartName="/ppt/media/image11.jpeg" ContentType="image/jpeg"/>
  <Override PartName="/ppt/media/image12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png" ContentType="image/png"/>
  <Override PartName="/ppt/media/image13.jpeg" ContentType="image/jpeg"/>
  <Override PartName="/ppt/media/image5.jpeg" ContentType="image/jpeg"/>
  <Override PartName="/ppt/media/image8.jpeg" ContentType="image/jpeg"/>
  <Override PartName="/ppt/media/image10.jpeg" ContentType="image/jpeg"/>
  <Override PartName="/ppt/media/image6.jpeg" ContentType="image/jpeg"/>
  <Override PartName="/ppt/media/image7.jpeg" ContentType="image/jpe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117503-0791-40EC-BCE9-6DC12B6E05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A594AC-4835-46A4-B310-8B3A93314D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03A107-3B19-4BD8-8A6C-9BE68274790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926FC5-DE53-43CA-9D44-2E7A6B9297D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56DC4C-A464-48BA-AD03-A9CDBDE33A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92DA38-CB29-466E-B91D-C3032C5A1C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6A34EB-05AD-4F15-B7D0-4BD1797628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F480F0-CCF6-442B-AF35-649B4C88D4E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E445F8-CC8A-44B3-89AE-ECD4BD432F4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3B26489-FB38-490F-B412-11139AB1E56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03EC57-9BAA-4023-B706-42E64F040B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DDBF57-40FB-41C9-91E4-53DC9984F0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EF8BEC-0070-464C-861F-9F92CC92A24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109F3DB-30AF-47C8-AFF9-B9FC8535CE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0F69AF-D27B-45D5-846F-C7EC109ACE5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10CA2C-5ECB-457D-9636-C853A72BE70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D8636E0-21D6-4F6A-B9B1-4B5BAD5B8EA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A9AC3DE-8DEA-4D95-BCA0-7A8AE521970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F9E2867-2DC8-4769-AD51-2853D73ABC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FCCC5F7-6DB3-4C97-A0AC-3634459F33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E45D4B7-0124-4B01-BDA8-F4B6485BD0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552E952-558A-4C26-86EF-69270577EC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86D1FB-5F87-4EA3-B4C3-959C88B0D4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DC1221E-27A8-4F37-B6DD-D8935F6D65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A9D7D47-5E76-4DF2-ACC9-B8E2359AC8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3ED77A6-B850-421C-A021-BA4AA3148CA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9F25740-549D-499F-B093-621B0194E2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D6F9D4D-6E17-4FEC-B962-2A9A1638E7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937FD7D-DAB6-44A3-87AE-2762C4E5D10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CD89022-1CA1-4270-AE01-D3EB67BBEE6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E17113A-07EA-49A3-BE98-6316B3FAF7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27E7BCE-AC4B-4191-ACD1-EB27D36BB5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F4F69C7-55E3-4A31-9890-C7B75C455A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E580B6-0944-4C17-85E2-AF10F945579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6E239F7-4ACD-4CF2-B4E9-E28EFFA38F6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8E92FE9-8555-49ED-A90C-6AD4085CBA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23EE823-A81D-4F9D-8CB9-25109D5242F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48FECBC-54B0-48F5-A428-A208F4743A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6E0148D-4E06-4886-862E-52FE2122A2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E7347C4-DAD0-4C4A-A511-AD867F6DDE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D8715C5-38D1-4EC5-BA57-8602BBACAE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45EEA97-1D29-4FD3-B47F-728690002EE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360741A-890F-42BC-97DD-0BDBF1C3E3B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F11B3F-DFD2-4E3A-A894-D8E9625E65F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892F97-224A-4930-B9E9-3E4B518652C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7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A0C228-9415-4A53-BF70-64E2B4CC97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A55354-6AD1-4BE4-97C4-683689999E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9A90A8-F4B3-409B-A640-7A2C2B2B85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GB" sz="1400" spc="-1" strike="noStrike">
                <a:latin typeface="Times New Roman"/>
              </a:defRPr>
            </a:lvl1pPr>
          </a:lstStyle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E7C266B-1B01-4548-AC04-E2C53E1FF7DF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33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40000" y="2610000"/>
            <a:ext cx="9000000" cy="21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00"/>
          </a:bodyPr>
          <a:p>
            <a:pPr marL="432000" indent="-324000"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Aft>
                <a:spcPts val="845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GB" sz="21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Aft>
                <a:spcPts val="63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Aft>
                <a:spcPts val="425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GB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Aft>
                <a:spcPts val="21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GB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Aft>
                <a:spcPts val="21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GB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Aft>
                <a:spcPts val="21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GB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4"/>
          </p:nvPr>
        </p:nvSpPr>
        <p:spPr>
          <a:xfrm>
            <a:off x="18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GB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r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5"/>
          </p:nvPr>
        </p:nvSpPr>
        <p:spPr>
          <a:xfrm>
            <a:off x="3420000" y="5130000"/>
            <a:ext cx="32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ctr">
              <a:buNone/>
              <a:defRPr b="0" lang="en-GB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algn="ctr">
              <a:buNone/>
            </a:pPr>
            <a:r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6"/>
          </p:nvPr>
        </p:nvSpPr>
        <p:spPr>
          <a:xfrm>
            <a:off x="756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GB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algn="r">
              <a:buNone/>
            </a:pPr>
            <a:fld id="{19C5DCFE-FEF6-4E31-89D0-B63A902C0A1A}" type="slidenum"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1440000" y="108000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"/>
          <p:cNvSpPr/>
          <p:nvPr/>
        </p:nvSpPr>
        <p:spPr>
          <a:xfrm>
            <a:off x="7380000" y="396000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"/>
          <p:cNvSpPr/>
          <p:nvPr/>
        </p:nvSpPr>
        <p:spPr>
          <a:xfrm>
            <a:off x="9000000" y="2700000"/>
            <a:ext cx="1260000" cy="108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"/>
          <p:cNvSpPr/>
          <p:nvPr/>
        </p:nvSpPr>
        <p:spPr>
          <a:xfrm>
            <a:off x="-180000" y="2430000"/>
            <a:ext cx="1440000" cy="135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"/>
          <p:cNvSpPr/>
          <p:nvPr/>
        </p:nvSpPr>
        <p:spPr>
          <a:xfrm>
            <a:off x="540000" y="1080000"/>
            <a:ext cx="720000" cy="72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"/>
          <p:cNvSpPr/>
          <p:nvPr/>
        </p:nvSpPr>
        <p:spPr>
          <a:xfrm>
            <a:off x="0" y="1260000"/>
            <a:ext cx="720000" cy="7200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"/>
          <p:cNvSpPr/>
          <p:nvPr/>
        </p:nvSpPr>
        <p:spPr>
          <a:xfrm>
            <a:off x="0" y="5220000"/>
            <a:ext cx="1620000" cy="1260000"/>
          </a:xfrm>
          <a:prstGeom prst="ellipse">
            <a:avLst/>
          </a:prstGeom>
          <a:solidFill>
            <a:srgbClr val="ffffff">
              <a:alpha val="1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"/>
          <p:cNvSpPr/>
          <p:nvPr/>
        </p:nvSpPr>
        <p:spPr>
          <a:xfrm>
            <a:off x="9720000" y="4680000"/>
            <a:ext cx="720000" cy="72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"/>
          <p:cNvSpPr/>
          <p:nvPr/>
        </p:nvSpPr>
        <p:spPr>
          <a:xfrm>
            <a:off x="9540000" y="3420000"/>
            <a:ext cx="720000" cy="7200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"/>
          <p:cNvSpPr/>
          <p:nvPr/>
        </p:nvSpPr>
        <p:spPr>
          <a:xfrm>
            <a:off x="8100000" y="4680000"/>
            <a:ext cx="1080000" cy="8424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"/>
          <p:cNvSpPr/>
          <p:nvPr/>
        </p:nvSpPr>
        <p:spPr>
          <a:xfrm>
            <a:off x="7920000" y="5400000"/>
            <a:ext cx="900000" cy="900000"/>
          </a:xfrm>
          <a:prstGeom prst="ellipse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/>
          <p:nvPr/>
        </p:nvSpPr>
        <p:spPr>
          <a:xfrm>
            <a:off x="360" y="360"/>
            <a:ext cx="10080000" cy="567000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"/>
          <p:cNvSpPr/>
          <p:nvPr/>
        </p:nvSpPr>
        <p:spPr>
          <a:xfrm flipH="1">
            <a:off x="-4320" y="0"/>
            <a:ext cx="10080360" cy="5670360"/>
          </a:xfrm>
          <a:prstGeom prst="rect">
            <a:avLst/>
          </a:prstGeom>
          <a:gradFill rotWithShape="0">
            <a:gsLst>
              <a:gs pos="0">
                <a:srgbClr val="ffffff">
                  <a:alpha val="90196"/>
                </a:srgbClr>
              </a:gs>
              <a:gs pos="75000">
                <a:srgbClr val="ffffff">
                  <a:alpha val="2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85000" r="50000" b="15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"/>
          <p:cNvSpPr txBox="1"/>
          <p:nvPr/>
        </p:nvSpPr>
        <p:spPr>
          <a:xfrm>
            <a:off x="180360" y="513036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7" name=""/>
          <p:cNvSpPr txBox="1"/>
          <p:nvPr/>
        </p:nvSpPr>
        <p:spPr>
          <a:xfrm>
            <a:off x="7560360" y="513036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C5959237-2468-4047-AB5A-CC96C78123C3}" type="slidenum"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1440360" y="108036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"/>
          <p:cNvSpPr/>
          <p:nvPr/>
        </p:nvSpPr>
        <p:spPr>
          <a:xfrm>
            <a:off x="7380360" y="396036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"/>
          <p:cNvSpPr/>
          <p:nvPr/>
        </p:nvSpPr>
        <p:spPr>
          <a:xfrm>
            <a:off x="9000360" y="2700360"/>
            <a:ext cx="1260000" cy="108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"/>
          <p:cNvSpPr/>
          <p:nvPr/>
        </p:nvSpPr>
        <p:spPr>
          <a:xfrm>
            <a:off x="-179640" y="2430360"/>
            <a:ext cx="1440000" cy="135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"/>
          <p:cNvSpPr/>
          <p:nvPr/>
        </p:nvSpPr>
        <p:spPr>
          <a:xfrm>
            <a:off x="540360" y="1080360"/>
            <a:ext cx="720000" cy="72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"/>
          <p:cNvSpPr/>
          <p:nvPr/>
        </p:nvSpPr>
        <p:spPr>
          <a:xfrm>
            <a:off x="360" y="1260360"/>
            <a:ext cx="720000" cy="7200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"/>
          <p:cNvSpPr/>
          <p:nvPr/>
        </p:nvSpPr>
        <p:spPr>
          <a:xfrm>
            <a:off x="360" y="5220360"/>
            <a:ext cx="1620000" cy="1260000"/>
          </a:xfrm>
          <a:prstGeom prst="ellipse">
            <a:avLst/>
          </a:prstGeom>
          <a:solidFill>
            <a:srgbClr val="ffffff">
              <a:alpha val="1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"/>
          <p:cNvSpPr/>
          <p:nvPr/>
        </p:nvSpPr>
        <p:spPr>
          <a:xfrm>
            <a:off x="9720360" y="4680360"/>
            <a:ext cx="720000" cy="72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"/>
          <p:cNvSpPr/>
          <p:nvPr/>
        </p:nvSpPr>
        <p:spPr>
          <a:xfrm>
            <a:off x="9540360" y="3420360"/>
            <a:ext cx="720000" cy="7200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"/>
          <p:cNvSpPr/>
          <p:nvPr/>
        </p:nvSpPr>
        <p:spPr>
          <a:xfrm>
            <a:off x="8100360" y="4680360"/>
            <a:ext cx="1080000" cy="8424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"/>
          <p:cNvSpPr/>
          <p:nvPr/>
        </p:nvSpPr>
        <p:spPr>
          <a:xfrm>
            <a:off x="7920360" y="5400360"/>
            <a:ext cx="900000" cy="900000"/>
          </a:xfrm>
          <a:prstGeom prst="ellipse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33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5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Click to edit the outline text format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spcAft>
                <a:spcPts val="84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latin typeface="Arial"/>
              </a:rPr>
              <a:t>Second Outline Level</a:t>
            </a:r>
            <a:endParaRPr b="0" lang="en-GB" sz="2100" spc="-1" strike="noStrike">
              <a:latin typeface="Arial"/>
            </a:endParaRPr>
          </a:p>
          <a:p>
            <a:pPr lvl="2" marL="1296000" indent="-288000">
              <a:spcAft>
                <a:spcPts val="63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Aft>
                <a:spcPts val="42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500" spc="-1" strike="noStrike">
                <a:latin typeface="Arial"/>
              </a:rPr>
              <a:t>Fourth Outline Level</a:t>
            </a:r>
            <a:endParaRPr b="0" lang="en-GB" sz="1500" spc="-1" strike="noStrike">
              <a:latin typeface="Arial"/>
            </a:endParaRPr>
          </a:p>
          <a:p>
            <a:pPr lvl="4" marL="2160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latin typeface="Arial"/>
              </a:rPr>
              <a:t>Fifth Outline Level</a:t>
            </a:r>
            <a:endParaRPr b="0" lang="en-GB" sz="1500" spc="-1" strike="noStrike">
              <a:latin typeface="Arial"/>
            </a:endParaRPr>
          </a:p>
          <a:p>
            <a:pPr lvl="5" marL="2592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latin typeface="Arial"/>
              </a:rPr>
              <a:t>Sixth Outline Level</a:t>
            </a:r>
            <a:endParaRPr b="0" lang="en-GB" sz="1500" spc="-1" strike="noStrike">
              <a:latin typeface="Arial"/>
            </a:endParaRPr>
          </a:p>
          <a:p>
            <a:pPr lvl="6" marL="3024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latin typeface="Arial"/>
              </a:rPr>
              <a:t>Seventh Outline Level</a:t>
            </a:r>
            <a:endParaRPr b="0" lang="en-GB" sz="15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dt" idx="7"/>
          </p:nvPr>
        </p:nvSpPr>
        <p:spPr>
          <a:xfrm>
            <a:off x="18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GB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r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ftr" idx="8"/>
          </p:nvPr>
        </p:nvSpPr>
        <p:spPr>
          <a:xfrm>
            <a:off x="3420000" y="5130000"/>
            <a:ext cx="32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ctr">
              <a:buNone/>
              <a:defRPr b="0" lang="en-GB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algn="ctr">
              <a:buNone/>
            </a:pPr>
            <a:r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sldNum" idx="9"/>
          </p:nvPr>
        </p:nvSpPr>
        <p:spPr>
          <a:xfrm>
            <a:off x="756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GB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algn="r">
              <a:buNone/>
            </a:pPr>
            <a:fld id="{60AB3CAD-292B-4FDA-BAD8-B8C6E2FF6AB0}" type="slidenum"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0" y="360"/>
            <a:ext cx="10080000" cy="566964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"/>
          <p:cNvSpPr/>
          <p:nvPr/>
        </p:nvSpPr>
        <p:spPr>
          <a:xfrm flipH="1">
            <a:off x="-3960" y="0"/>
            <a:ext cx="10080360" cy="5670360"/>
          </a:xfrm>
          <a:prstGeom prst="rect">
            <a:avLst/>
          </a:prstGeom>
          <a:gradFill rotWithShape="0">
            <a:gsLst>
              <a:gs pos="0">
                <a:srgbClr val="ffffff">
                  <a:alpha val="90196"/>
                </a:srgbClr>
              </a:gs>
              <a:gs pos="75000">
                <a:srgbClr val="ffffff">
                  <a:alpha val="2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85000" r="50000" b="15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/>
          <p:nvPr/>
        </p:nvSpPr>
        <p:spPr>
          <a:xfrm>
            <a:off x="0" y="1260360"/>
            <a:ext cx="10260000" cy="4499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 txBox="1"/>
          <p:nvPr/>
        </p:nvSpPr>
        <p:spPr>
          <a:xfrm>
            <a:off x="180360" y="513036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7560360" y="513036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3691EF66-C3E9-439A-A3F8-01699D04FC43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1440360" y="108036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>
            <a:off x="7380360" y="396036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540360" y="1080360"/>
            <a:ext cx="720000" cy="72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>
            <a:off x="360" y="1260360"/>
            <a:ext cx="720000" cy="7200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33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GB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Click to edit the outline text format</a:t>
            </a:r>
            <a:endParaRPr b="0" lang="en-GB" sz="2400" spc="-1" strike="noStrike"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100" spc="-1" strike="noStrike">
                <a:latin typeface="Arial"/>
              </a:rPr>
              <a:t>Second Outline Level</a:t>
            </a:r>
            <a:endParaRPr b="0" lang="en-GB" sz="2100" spc="-1" strike="noStrike">
              <a:latin typeface="Arial"/>
            </a:endParaRPr>
          </a:p>
          <a:p>
            <a:pPr lvl="2" marL="1296000" indent="-288000">
              <a:spcAft>
                <a:spcPts val="63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Aft>
                <a:spcPts val="42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500" spc="-1" strike="noStrike">
                <a:latin typeface="Arial"/>
              </a:rPr>
              <a:t>Fourth Outline Level</a:t>
            </a:r>
            <a:endParaRPr b="0" lang="en-GB" sz="1500" spc="-1" strike="noStrike">
              <a:latin typeface="Arial"/>
            </a:endParaRPr>
          </a:p>
          <a:p>
            <a:pPr lvl="4" marL="2160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latin typeface="Arial"/>
              </a:rPr>
              <a:t>Fifth Outline Level</a:t>
            </a:r>
            <a:endParaRPr b="0" lang="en-GB" sz="1500" spc="-1" strike="noStrike">
              <a:latin typeface="Arial"/>
            </a:endParaRPr>
          </a:p>
          <a:p>
            <a:pPr lvl="5" marL="2592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latin typeface="Arial"/>
              </a:rPr>
              <a:t>Sixth Outline Level</a:t>
            </a:r>
            <a:endParaRPr b="0" lang="en-GB" sz="1500" spc="-1" strike="noStrike">
              <a:latin typeface="Arial"/>
            </a:endParaRPr>
          </a:p>
          <a:p>
            <a:pPr lvl="6" marL="3024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latin typeface="Arial"/>
              </a:rPr>
              <a:t>Seventh Outline Level</a:t>
            </a:r>
            <a:endParaRPr b="0" lang="en-GB" sz="15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dt" idx="10"/>
          </p:nvPr>
        </p:nvSpPr>
        <p:spPr>
          <a:xfrm>
            <a:off x="18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GB" sz="1400" spc="-1" strike="noStrike">
                <a:latin typeface="Times New Roman"/>
              </a:defRPr>
            </a:lvl1pPr>
          </a:lstStyle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ftr" idx="11"/>
          </p:nvPr>
        </p:nvSpPr>
        <p:spPr>
          <a:xfrm>
            <a:off x="3420000" y="5130000"/>
            <a:ext cx="32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ct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sldNum" idx="12"/>
          </p:nvPr>
        </p:nvSpPr>
        <p:spPr>
          <a:xfrm>
            <a:off x="756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A1BAF2D-6C98-4D13-AB5F-1AD00116AEF1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3640" y="727200"/>
            <a:ext cx="9070560" cy="7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35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06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848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63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35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422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35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35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1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1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1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hyperlink" Target="https://www.terveyskirjasto.fi/dlk01317" TargetMode="External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68360" y="672480"/>
            <a:ext cx="907164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GB" sz="3200" spc="-1" strike="noStrike">
                <a:solidFill>
                  <a:srgbClr val="ffffff"/>
                </a:solidFill>
                <a:latin typeface="Calibri"/>
                <a:ea typeface="Noto Sans CJK SC"/>
              </a:rPr>
              <a:t>Unien kulttuurinen merkitys: historiaa, myyttejä  ja kokemuksia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39" name=""/>
          <p:cNvSpPr txBox="1"/>
          <p:nvPr/>
        </p:nvSpPr>
        <p:spPr>
          <a:xfrm>
            <a:off x="504360" y="2592360"/>
            <a:ext cx="9071640" cy="202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INKERI AULA 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kulttuuriantropologi FT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Aalto-yliopisto 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/Department of Art &amp; Media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en-GB" sz="1600" spc="-1" strike="noStrike" u="sng">
                <a:solidFill>
                  <a:srgbClr val="ffffff"/>
                </a:solidFill>
                <a:uFillTx/>
                <a:latin typeface="Arial"/>
              </a:rPr>
              <a:t>inkeri.aula@aalto.fi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endParaRPr b="0" lang="en-GB" sz="1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“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Tipattoman hyvät unet” -webinaari 9.1.2024</a:t>
            </a:r>
            <a:endParaRPr b="0" lang="en-GB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4000" y="224640"/>
            <a:ext cx="907164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GB" sz="1800" spc="-1" strike="noStrike">
                <a:latin typeface="Arial"/>
                <a:ea typeface="Noto Sans CJK SC"/>
              </a:rPr>
              <a:t>KULTTUURISET UNITEORIAT JA UNIKULTTUURIEN TUTKIMUS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3200" spc="-1" strike="noStrike">
                <a:latin typeface="Arial"/>
              </a:rPr>
              <a:t> 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2"/>
          <a:stretch/>
        </p:blipFill>
        <p:spPr>
          <a:xfrm>
            <a:off x="7380000" y="1440000"/>
            <a:ext cx="2415240" cy="3417480"/>
          </a:xfrm>
          <a:prstGeom prst="rect">
            <a:avLst/>
          </a:prstGeom>
          <a:ln w="0">
            <a:noFill/>
          </a:ln>
        </p:spPr>
      </p:pic>
      <p:pic>
        <p:nvPicPr>
          <p:cNvPr id="243" name="" descr=""/>
          <p:cNvPicPr/>
          <p:nvPr/>
        </p:nvPicPr>
        <p:blipFill>
          <a:blip r:embed="rId3"/>
          <a:stretch/>
        </p:blipFill>
        <p:spPr>
          <a:xfrm>
            <a:off x="180000" y="1505520"/>
            <a:ext cx="2778120" cy="3109320"/>
          </a:xfrm>
          <a:prstGeom prst="rect">
            <a:avLst/>
          </a:prstGeom>
          <a:ln w="0">
            <a:noFill/>
          </a:ln>
        </p:spPr>
      </p:pic>
      <p:pic>
        <p:nvPicPr>
          <p:cNvPr id="244" name="" descr=""/>
          <p:cNvPicPr/>
          <p:nvPr/>
        </p:nvPicPr>
        <p:blipFill>
          <a:blip r:embed="rId4"/>
          <a:stretch/>
        </p:blipFill>
        <p:spPr>
          <a:xfrm>
            <a:off x="3024360" y="1980000"/>
            <a:ext cx="4100400" cy="226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224640"/>
            <a:ext cx="907164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GB" sz="1800" spc="-1" strike="noStrike">
                <a:latin typeface="Arial"/>
                <a:ea typeface="Noto Sans CJK SC"/>
              </a:rPr>
              <a:t>KULTTUURISET UNITEORIAT JA UNIKULTTUURIEN TUTKIMUS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ubTitle"/>
          </p:nvPr>
        </p:nvSpPr>
        <p:spPr>
          <a:xfrm>
            <a:off x="5400000" y="1326600"/>
            <a:ext cx="4175640" cy="40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1600" spc="-1" strike="noStrike">
                <a:latin typeface="Arial"/>
              </a:rPr>
              <a:t>Senoi-kansa Malesiassa: unennäön mestareita?</a:t>
            </a:r>
            <a:endParaRPr b="0" lang="en-GB" sz="1600" spc="-1" strike="noStrike">
              <a:latin typeface="Arial"/>
            </a:endParaRPr>
          </a:p>
          <a:p>
            <a:r>
              <a:rPr b="1" lang="en-GB" sz="1600" spc="-1" strike="noStrike">
                <a:latin typeface="Arial"/>
              </a:rPr>
              <a:t>- parantavat unet ja unen hallinta</a:t>
            </a:r>
            <a:endParaRPr b="0" lang="en-GB" sz="1600" spc="-1" strike="noStrike">
              <a:latin typeface="Arial"/>
            </a:endParaRPr>
          </a:p>
          <a:p>
            <a:endParaRPr b="0" lang="en-GB" sz="1600" spc="-1" strike="noStrike">
              <a:latin typeface="Arial"/>
            </a:endParaRPr>
          </a:p>
          <a:p>
            <a:endParaRPr b="0" lang="en-GB" sz="1600" spc="-1" strike="noStrike">
              <a:latin typeface="Arial"/>
            </a:endParaRPr>
          </a:p>
          <a:p>
            <a:endParaRPr b="0" lang="en-GB" sz="1600" spc="-1" strike="noStrike">
              <a:latin typeface="Arial"/>
            </a:endParaRPr>
          </a:p>
          <a:p>
            <a:r>
              <a:rPr b="1" lang="en-GB" sz="1600" spc="-1" strike="noStrike">
                <a:latin typeface="Arial"/>
                <a:ea typeface="Noto Sans CJK SC"/>
              </a:rPr>
              <a:t>Amazonia: </a:t>
            </a:r>
            <a:r>
              <a:rPr b="1" lang="en-GB" sz="1600" spc="-1" strike="noStrike">
                <a:latin typeface="Arial"/>
              </a:rPr>
              <a:t>mielikuvaolennot alkuperäiskansojen ihmisten unissa ovat osa suhdetta maailmaan</a:t>
            </a:r>
            <a:endParaRPr b="0" lang="en-GB" sz="1600" spc="-1" strike="noStrike">
              <a:latin typeface="Arial"/>
            </a:endParaRPr>
          </a:p>
          <a:p>
            <a:endParaRPr b="0" lang="en-GB" sz="1600" spc="-1" strike="noStrike">
              <a:latin typeface="Arial"/>
            </a:endParaRPr>
          </a:p>
          <a:p>
            <a:endParaRPr b="0" lang="en-GB" sz="1600" spc="-1" strike="noStrike">
              <a:latin typeface="Arial"/>
            </a:endParaRPr>
          </a:p>
          <a:p>
            <a:endParaRPr b="0" lang="en-GB" sz="1600" spc="-1" strike="noStrike">
              <a:latin typeface="Arial"/>
            </a:endParaRPr>
          </a:p>
        </p:txBody>
      </p:sp>
      <p:pic>
        <p:nvPicPr>
          <p:cNvPr id="247" name="" descr=""/>
          <p:cNvPicPr/>
          <p:nvPr/>
        </p:nvPicPr>
        <p:blipFill>
          <a:blip r:embed="rId2"/>
          <a:stretch/>
        </p:blipFill>
        <p:spPr>
          <a:xfrm>
            <a:off x="301320" y="1389960"/>
            <a:ext cx="4918680" cy="401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65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224640"/>
            <a:ext cx="907164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GB" sz="1800" spc="-1" strike="noStrike">
                <a:latin typeface="Arial"/>
                <a:ea typeface="Noto Sans CJK SC"/>
              </a:rPr>
              <a:t>MUINAISEN LÄHI-IDÄN JA ANTIIKIN KREIKAN PYHÄT UNET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ubTitle"/>
          </p:nvPr>
        </p:nvSpPr>
        <p:spPr>
          <a:xfrm>
            <a:off x="6300000" y="1326600"/>
            <a:ext cx="3275640" cy="40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1800" spc="-1" strike="noStrike">
                <a:latin typeface="Arial"/>
              </a:rPr>
              <a:t>Norsunluuportti ja sarviportti</a:t>
            </a:r>
            <a:endParaRPr b="0" lang="en-GB" sz="1800" spc="-1" strike="noStrike">
              <a:latin typeface="Arial"/>
            </a:endParaRPr>
          </a:p>
          <a:p>
            <a:pPr algn="ctr">
              <a:buNone/>
            </a:pPr>
            <a:endParaRPr b="0" lang="en-GB" sz="1800" spc="-1" strike="noStrike">
              <a:latin typeface="Arial"/>
            </a:endParaRPr>
          </a:p>
          <a:p>
            <a:pPr algn="ctr">
              <a:buNone/>
            </a:pPr>
            <a:r>
              <a:rPr b="0" lang="en-GB" sz="1800" spc="-1" strike="noStrike">
                <a:latin typeface="Arial"/>
              </a:rPr>
              <a:t>temppeliunet, esim Asklepioksen temppelit</a:t>
            </a:r>
            <a:endParaRPr b="0" lang="en-GB" sz="1800" spc="-1" strike="noStrike">
              <a:latin typeface="Arial"/>
            </a:endParaRPr>
          </a:p>
          <a:p>
            <a:pPr algn="ctr">
              <a:buNone/>
            </a:pPr>
            <a:endParaRPr b="0" lang="en-GB" sz="1800" spc="-1" strike="noStrike">
              <a:latin typeface="Arial"/>
            </a:endParaRPr>
          </a:p>
          <a:p>
            <a:pPr algn="ctr">
              <a:buNone/>
            </a:pPr>
            <a:r>
              <a:rPr b="0" lang="en-GB" sz="1800" spc="-1" strike="noStrike">
                <a:latin typeface="Arial"/>
              </a:rPr>
              <a:t>Gilgames ja unien tulkinta 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3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504000" y="224640"/>
            <a:ext cx="9071640" cy="9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GB" sz="1800" spc="-1" strike="noStrike">
                <a:latin typeface="Arial"/>
                <a:ea typeface="Noto Sans CJK SC"/>
              </a:rPr>
              <a:t>Vanhin suomalainen unikirjaus 1469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subTitle"/>
          </p:nvPr>
        </p:nvSpPr>
        <p:spPr>
          <a:xfrm>
            <a:off x="6444360" y="1260000"/>
            <a:ext cx="3275640" cy="40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r>
              <a:rPr b="0" i="1" lang="en-GB" sz="1400" spc="-1" strike="noStrike">
                <a:latin typeface="Arial"/>
              </a:rPr>
              <a:t>Marko Lamberg: “Ensimmäinen (tunnettu) suomalainen stressiuni” 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2"/>
          <a:stretch/>
        </p:blipFill>
        <p:spPr>
          <a:xfrm>
            <a:off x="540000" y="1315800"/>
            <a:ext cx="2439000" cy="372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3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GB" sz="2200" spc="-1" strike="noStrike">
                <a:latin typeface="Arial"/>
                <a:ea typeface="Noto Sans CJK SC"/>
              </a:rPr>
              <a:t>Suomalainen kansanperinteen unityypit ja olennot </a:t>
            </a:r>
            <a:endParaRPr b="1" lang="en-GB" sz="22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00000" y="1326600"/>
            <a:ext cx="5075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latin typeface="Arial"/>
              </a:rPr>
              <a:t>Unihuppias,  unikakkiainen</a:t>
            </a:r>
            <a:endParaRPr b="0" lang="en-GB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latin typeface="Arial"/>
              </a:rPr>
              <a:t>haltiat, parat</a:t>
            </a:r>
            <a:endParaRPr b="0" lang="en-GB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latin typeface="Arial"/>
              </a:rPr>
              <a:t>Mara, painaja, painajainen</a:t>
            </a:r>
            <a:endParaRPr b="0" lang="en-GB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latin typeface="Arial"/>
                <a:ea typeface="Noto Sans CJK SC"/>
              </a:rPr>
              <a:t>Yöitkettäjä</a:t>
            </a:r>
            <a:r>
              <a:rPr b="0" i="1" lang="en-GB" sz="1600" spc="-1" strike="noStrike">
                <a:latin typeface="Arial"/>
                <a:ea typeface="Noto Sans CJK SC"/>
              </a:rPr>
              <a:t> </a:t>
            </a:r>
            <a:endParaRPr b="0" lang="en-GB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1600" spc="-1" strike="noStrike">
                <a:latin typeface="Arial"/>
              </a:rPr>
              <a:t>Kuva: </a:t>
            </a:r>
            <a:r>
              <a:rPr b="0" i="1" lang="en-GB" sz="1600" spc="-1" strike="noStrike">
                <a:latin typeface="Arial"/>
              </a:rPr>
              <a:t>Pasi Klemettinen: </a:t>
            </a:r>
            <a:r>
              <a:rPr b="0" lang="en-GB" sz="1600" spc="-1" strike="noStrike">
                <a:latin typeface="Arial"/>
              </a:rPr>
              <a:t>Kansanuskon yöpuoli</a:t>
            </a:r>
            <a:r>
              <a:rPr b="0" i="1" lang="en-GB" sz="1600" spc="-1" strike="noStrike">
                <a:latin typeface="Arial"/>
              </a:rPr>
              <a:t>. SKS 2022.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2"/>
          <a:stretch/>
        </p:blipFill>
        <p:spPr>
          <a:xfrm>
            <a:off x="658440" y="1260000"/>
            <a:ext cx="3138840" cy="34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540000" y="0"/>
            <a:ext cx="7120800" cy="5670000"/>
          </a:xfrm>
          <a:prstGeom prst="rect">
            <a:avLst/>
          </a:prstGeom>
          <a:ln w="0">
            <a:noFill/>
          </a:ln>
        </p:spPr>
      </p:pic>
      <p:sp>
        <p:nvSpPr>
          <p:cNvPr id="257" name=""/>
          <p:cNvSpPr txBox="1"/>
          <p:nvPr/>
        </p:nvSpPr>
        <p:spPr>
          <a:xfrm>
            <a:off x="8280000" y="4320000"/>
            <a:ext cx="1620000" cy="7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latin typeface="Arial"/>
              </a:rPr>
              <a:t>Henry Fuseli </a:t>
            </a:r>
            <a:endParaRPr b="0" lang="en-GB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latin typeface="Arial"/>
              </a:rPr>
              <a:t>The Nightmare</a:t>
            </a:r>
            <a:endParaRPr b="0" lang="en-GB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latin typeface="Arial"/>
              </a:rPr>
              <a:t>1781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GB" sz="2800" spc="-1" strike="noStrike">
                <a:solidFill>
                  <a:srgbClr val="ffffff"/>
                </a:solidFill>
                <a:latin typeface="Arial"/>
              </a:rPr>
              <a:t>Selkounet nykykulttuurissa</a:t>
            </a:r>
            <a:endParaRPr b="1" lang="en-GB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endParaRPr b="0" lang="en-GB" sz="2800" spc="-1" strike="noStrike">
              <a:latin typeface="Arial"/>
            </a:endParaRPr>
          </a:p>
          <a:p>
            <a:endParaRPr b="0" lang="en-GB" sz="2800" spc="-1" strike="noStrike">
              <a:latin typeface="Arial"/>
            </a:endParaRPr>
          </a:p>
          <a:p>
            <a:endParaRPr b="0" lang="en-GB" sz="2800" spc="-1" strike="noStrike">
              <a:latin typeface="Arial"/>
            </a:endParaRPr>
          </a:p>
          <a:p>
            <a:endParaRPr b="0" lang="en-GB" sz="2800" spc="-1" strike="noStrike">
              <a:latin typeface="Arial"/>
            </a:endParaRPr>
          </a:p>
          <a:p>
            <a:endParaRPr b="0" lang="en-GB" sz="2800" spc="-1" strike="noStrike">
              <a:latin typeface="Arial"/>
            </a:endParaRPr>
          </a:p>
          <a:p>
            <a:r>
              <a:rPr b="1" lang="en-GB" sz="2800" spc="-1" strike="noStrike">
                <a:solidFill>
                  <a:srgbClr val="ffffff"/>
                </a:solidFill>
                <a:latin typeface="Arial"/>
                <a:ea typeface="Noto Sans CJK SC"/>
              </a:rPr>
              <a:t>Selkouni voi muistuttaa videopeliä tai tekoälyn luomusta</a:t>
            </a:r>
            <a:endParaRPr b="0" lang="en-GB" sz="2800" spc="-1" strike="noStrike">
              <a:latin typeface="Arial"/>
            </a:endParaRPr>
          </a:p>
          <a:p>
            <a:endParaRPr b="0" lang="en-GB" sz="2800" spc="-1" strike="noStrike">
              <a:latin typeface="Arial"/>
            </a:endParaRPr>
          </a:p>
          <a:p>
            <a:r>
              <a:rPr b="1" lang="en-GB" sz="2800" spc="-1" strike="noStrike">
                <a:solidFill>
                  <a:srgbClr val="ffffff"/>
                </a:solidFill>
                <a:latin typeface="Arial"/>
              </a:rPr>
              <a:t>Nykyhenkisyydessä esim shamanismissa ja joogassa voidaan opetella unen </a:t>
            </a:r>
            <a:r>
              <a:rPr b="1" lang="en-GB" sz="2800" spc="-1" strike="noStrike">
                <a:solidFill>
                  <a:srgbClr val="ffffff"/>
                </a:solidFill>
                <a:latin typeface="Arial"/>
              </a:rPr>
              <a:t>aikaisia tietoisuustaitoja</a:t>
            </a:r>
            <a:endParaRPr b="0" lang="en-GB" sz="2800" spc="-1" strike="noStrike">
              <a:latin typeface="Arial"/>
            </a:endParaRPr>
          </a:p>
          <a:p>
            <a:endParaRPr b="0" lang="en-GB" sz="2800" spc="-1" strike="noStrike">
              <a:latin typeface="Arial"/>
            </a:endParaRPr>
          </a:p>
          <a:p>
            <a:r>
              <a:rPr b="1" lang="en-GB" sz="2800" spc="-1" strike="noStrike">
                <a:solidFill>
                  <a:srgbClr val="ffffff"/>
                </a:solidFill>
                <a:latin typeface="Arial"/>
                <a:ea typeface="Noto Sans CJK SC"/>
              </a:rPr>
              <a:t>Selkounimenetelmät ovat tehokkaita esim painajaisten hoidossa, mutta myös </a:t>
            </a:r>
            <a:r>
              <a:rPr b="1" lang="en-GB" sz="2800" spc="-1" strike="noStrike">
                <a:solidFill>
                  <a:srgbClr val="ffffff"/>
                </a:solidFill>
                <a:latin typeface="Arial"/>
                <a:ea typeface="Noto Sans CJK SC"/>
              </a:rPr>
              <a:t>korreloivat huonon unenlaadun kanssa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5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ubTitle"/>
          </p:nvPr>
        </p:nvSpPr>
        <p:spPr>
          <a:xfrm>
            <a:off x="504000" y="423360"/>
            <a:ext cx="9071640" cy="487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GB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LISÄLUKEMISTA:</a:t>
            </a:r>
            <a:endParaRPr b="0" lang="en-GB" sz="20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Aula, Inkeri: Näkymättömän näkemisestä – Mielikuvitus ja uneksijan aistit</a:t>
            </a:r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niin &amp; näin 4/23. </a:t>
            </a:r>
            <a:r>
              <a:rPr b="0" lang="en-GB" sz="1400" spc="-1" strike="noStrike" u="sng">
                <a:solidFill>
                  <a:srgbClr val="000000"/>
                </a:solidFill>
                <a:uFillTx/>
                <a:latin typeface="Arial"/>
              </a:rPr>
              <a:t>https://netn.fi/fi/artikkeli/nakymattoman-nakemisesta-mielikuvitus-ja-uneksijan-aistit</a:t>
            </a:r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Historiallinen Aikakauskirja 4/2022 “Rauhattomat unet ja painajaiset”. </a:t>
            </a:r>
            <a:r>
              <a:rPr b="0" lang="en-GB" sz="1400" spc="-1" strike="noStrike" u="sng">
                <a:solidFill>
                  <a:srgbClr val="000000"/>
                </a:solidFill>
                <a:uFillTx/>
                <a:latin typeface="Arial"/>
              </a:rPr>
              <a:t>journal.fi/haik/issue/view/9673</a:t>
            </a:r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Silja Heikkilä: Unien elävä </a:t>
            </a:r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perintö</a:t>
            </a:r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 – etnologinen tutkimus unikäsityksistä ja unien kertomistilanteista. Väitöskirja, JYU 2021.</a:t>
            </a:r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Annikki Kaivola-Bregenhöj: Kerrotut ja tulkitut unet. Kulttuurinen näkökulma uniin. SKS 2010.</a:t>
            </a:r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Roger I Lohmann Dreams and Ethnography. Teoksessa </a:t>
            </a:r>
            <a:r>
              <a:rPr b="1" i="1" lang="en-GB" sz="1400" spc="-1" strike="noStrike">
                <a:solidFill>
                  <a:srgbClr val="000000"/>
                </a:solidFill>
                <a:latin typeface="Arial"/>
              </a:rPr>
              <a:t>The New Science of Dreaming, </a:t>
            </a:r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Toim. D. Barrett &amp; P. McNamara. Praeger, Westport, CT 2007, 35–69.</a:t>
            </a:r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Shulman, David &amp; Stroumsa, Guy G. (toim.) Dream Cultures: Explorations in the Comparative History of Dreaming. Oxford University Press, 1999</a:t>
            </a:r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Muuta aineistoa:</a:t>
            </a:r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Anu Silfverberg: Yön sankarit. </a:t>
            </a:r>
            <a:r>
              <a:rPr b="1" i="1" lang="en-GB" sz="1400" spc="-1" strike="noStrike">
                <a:solidFill>
                  <a:srgbClr val="000000"/>
                </a:solidFill>
                <a:latin typeface="Arial"/>
              </a:rPr>
              <a:t>Long Play, </a:t>
            </a:r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30.3.2019.</a:t>
            </a:r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Yle Areena: Kaisa Pulakan aikamatkat, kausi 5: unimatkat.</a:t>
            </a:r>
            <a:endParaRPr b="0" lang="en-GB" sz="1400" spc="-1" strike="noStrike">
              <a:latin typeface="Arial"/>
            </a:endParaRPr>
          </a:p>
          <a:p>
            <a:r>
              <a:rPr b="1" lang="en-GB" sz="1400" spc="-1" strike="noStrike">
                <a:solidFill>
                  <a:srgbClr val="000000"/>
                </a:solidFill>
                <a:latin typeface="Arial"/>
              </a:rPr>
              <a:t>Terveyskirjaston artikkeli Unihalvaus: </a:t>
            </a:r>
            <a:r>
              <a:rPr b="0" lang="en-GB" sz="1400" spc="-1" strike="noStrike" u="sng">
                <a:solidFill>
                  <a:srgbClr val="000000"/>
                </a:solidFill>
                <a:uFillTx/>
                <a:latin typeface="Arial"/>
                <a:hlinkClick r:id="rId2"/>
              </a:rPr>
              <a:t>https://www.terveyskirjasto.fi/dlk01317</a:t>
            </a:r>
            <a:endParaRPr b="0" lang="en-GB" sz="1400" spc="-1" strike="noStrike">
              <a:latin typeface="Arial"/>
            </a:endParaRPr>
          </a:p>
          <a:p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2024-01-05T21:14:15Z</dcterms:created>
  <dc:creator/>
  <dc:description/>
  <dc:language>en-GB</dc:language>
  <cp:lastModifiedBy/>
  <dcterms:modified xsi:type="dcterms:W3CDTF">2024-01-08T15:47:32Z</dcterms:modified>
  <cp:revision>30</cp:revision>
  <dc:subject/>
  <dc:title/>
</cp:coreProperties>
</file>